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Arimo" panose="020B0604020202020204" charset="0"/>
      <p:regular r:id="rId11"/>
    </p:embeddedFont>
    <p:embeddedFont>
      <p:font typeface="Calibri" panose="020F0502020204030204" pitchFamily="34" charset="0"/>
      <p:regular r:id="rId12"/>
      <p:bold r:id="rId13"/>
      <p:italic r:id="rId14"/>
      <p:boldItalic r:id="rId15"/>
    </p:embeddedFont>
    <p:embeddedFont>
      <p:font typeface="Outfit Extra Bold" panose="020B0604020202020204" charset="0"/>
      <p:regular r:id="rId16"/>
    </p:embeddedFont>
  </p:embeddedFontLst>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EFF5"/>
    <a:srgbClr val="F8F7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3" d="100"/>
          <a:sy n="83" d="100"/>
        </p:scale>
        <p:origin x="120" y="6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48919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792843"/>
            <a:ext cx="7556421" cy="2126337"/>
          </a:xfrm>
          <a:prstGeom prst="rect">
            <a:avLst/>
          </a:prstGeom>
          <a:noFill/>
          <a:ln/>
        </p:spPr>
        <p:txBody>
          <a:bodyPr wrap="squar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Derin Öğrenme Tabanlı Otomatik Beyin Tümör Tespiti</a:t>
            </a:r>
            <a:endParaRPr lang="en-US" sz="4450" dirty="0"/>
          </a:p>
        </p:txBody>
      </p:sp>
      <p:sp>
        <p:nvSpPr>
          <p:cNvPr id="4" name="Text 1"/>
          <p:cNvSpPr/>
          <p:nvPr/>
        </p:nvSpPr>
        <p:spPr>
          <a:xfrm>
            <a:off x="6280190" y="4259342"/>
            <a:ext cx="7556421" cy="2177415"/>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Bu sunum, manyetik rezonans görüntüleme (MRG) kullanarak beyin tümörlerinin erken ve doğru teşhisine yönelik derin öğrenme yöntemlerini ele almaktadır. Beyin tümörleri, insan ölümlerinin önde gelen nedenlerinden biri olup, erken teşhis etkili tedavi için hayati öneme sahiptir. Bu çalışmada, MobilNetV2 derin öğrenme modeli ve k en yakın komşu (k-EYK) algoritması kullanılarak beyin tümörlerinin tespiti amaçlanmıştır.</a:t>
            </a:r>
            <a:endParaRPr lang="en-US" sz="1750" dirty="0"/>
          </a:p>
        </p:txBody>
      </p:sp>
      <p:sp>
        <p:nvSpPr>
          <p:cNvPr id="5" name="Dikdörtgen 4">
            <a:extLst>
              <a:ext uri="{FF2B5EF4-FFF2-40B4-BE49-F238E27FC236}">
                <a16:creationId xmlns:a16="http://schemas.microsoft.com/office/drawing/2014/main" id="{1DF32F74-F072-40FD-B987-09FA7913B396}"/>
              </a:ext>
            </a:extLst>
          </p:cNvPr>
          <p:cNvSpPr/>
          <p:nvPr/>
        </p:nvSpPr>
        <p:spPr>
          <a:xfrm>
            <a:off x="12514079" y="7759454"/>
            <a:ext cx="2116321" cy="470146"/>
          </a:xfrm>
          <a:prstGeom prst="rect">
            <a:avLst/>
          </a:prstGeom>
          <a:solidFill>
            <a:srgbClr val="EFEF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90205" y="986433"/>
            <a:ext cx="6796445" cy="616268"/>
          </a:xfrm>
          <a:prstGeom prst="rect">
            <a:avLst/>
          </a:prstGeom>
          <a:noFill/>
          <a:ln/>
        </p:spPr>
        <p:txBody>
          <a:bodyPr wrap="none" lIns="0" tIns="0" rIns="0" bIns="0" rtlCol="0" anchor="t"/>
          <a:lstStyle/>
          <a:p>
            <a:pPr marL="0" indent="0">
              <a:lnSpc>
                <a:spcPts val="4850"/>
              </a:lnSpc>
              <a:buNone/>
            </a:pPr>
            <a:r>
              <a:rPr lang="en-US" sz="3850" b="1" dirty="0">
                <a:solidFill>
                  <a:srgbClr val="231971"/>
                </a:solidFill>
                <a:latin typeface="Outfit Extra Bold" pitchFamily="34" charset="0"/>
                <a:ea typeface="Outfit Extra Bold" pitchFamily="34" charset="-122"/>
                <a:cs typeface="Outfit Extra Bold" pitchFamily="34" charset="-120"/>
              </a:rPr>
              <a:t>Giriş: Beyin Tümörleri ve MRG</a:t>
            </a:r>
            <a:endParaRPr lang="en-US" sz="3850" dirty="0"/>
          </a:p>
        </p:txBody>
      </p:sp>
      <p:sp>
        <p:nvSpPr>
          <p:cNvPr id="4" name="Text 1"/>
          <p:cNvSpPr/>
          <p:nvPr/>
        </p:nvSpPr>
        <p:spPr>
          <a:xfrm>
            <a:off x="690205" y="1898452"/>
            <a:ext cx="7763589" cy="1576983"/>
          </a:xfrm>
          <a:prstGeom prst="rect">
            <a:avLst/>
          </a:prstGeom>
          <a:noFill/>
          <a:ln/>
        </p:spPr>
        <p:txBody>
          <a:bodyPr wrap="square" lIns="0" tIns="0" rIns="0" bIns="0" rtlCol="0" anchor="t"/>
          <a:lstStyle/>
          <a:p>
            <a:pPr marL="0" indent="0">
              <a:lnSpc>
                <a:spcPts val="2450"/>
              </a:lnSpc>
              <a:buNone/>
            </a:pPr>
            <a:r>
              <a:rPr lang="en-US" sz="1550" dirty="0">
                <a:solidFill>
                  <a:srgbClr val="2A2742"/>
                </a:solidFill>
                <a:latin typeface="Arimo" pitchFamily="34" charset="0"/>
                <a:ea typeface="Arimo" pitchFamily="34" charset="-122"/>
                <a:cs typeface="Arimo" pitchFamily="34" charset="-120"/>
              </a:rPr>
              <a:t>Beyin tümörleri, merkezi sinir sistemini etkileyen ölümcül bir hastalıktır. Erken teşhis, hastaların tedavi şansını artırır. Manyetik rezonans görüntüleme (MRG), beyin tümörlerinin tespitinde kullanılan en etkili yöntemlerden biridir, çünkü beynin yumuşak dokusu hakkında yüksek çözünürlüklü bilgiler sağlar. Dünya Sağlık Örgütü verilerine göre, beyin tümörleri dünya çapında yaygın kanser ölüm nedenlerinden biridir.</a:t>
            </a:r>
            <a:endParaRPr lang="en-US" sz="1550" dirty="0"/>
          </a:p>
        </p:txBody>
      </p:sp>
      <p:sp>
        <p:nvSpPr>
          <p:cNvPr id="5" name="Text 2"/>
          <p:cNvSpPr/>
          <p:nvPr/>
        </p:nvSpPr>
        <p:spPr>
          <a:xfrm>
            <a:off x="690205" y="3697248"/>
            <a:ext cx="7763589" cy="1261586"/>
          </a:xfrm>
          <a:prstGeom prst="rect">
            <a:avLst/>
          </a:prstGeom>
          <a:noFill/>
          <a:ln/>
        </p:spPr>
        <p:txBody>
          <a:bodyPr wrap="square" lIns="0" tIns="0" rIns="0" bIns="0" rtlCol="0" anchor="t"/>
          <a:lstStyle/>
          <a:p>
            <a:pPr marL="0" indent="0">
              <a:lnSpc>
                <a:spcPts val="2450"/>
              </a:lnSpc>
              <a:buNone/>
            </a:pPr>
            <a:r>
              <a:rPr lang="en-US" sz="1550" dirty="0">
                <a:solidFill>
                  <a:srgbClr val="2A2742"/>
                </a:solidFill>
                <a:latin typeface="Arimo" pitchFamily="34" charset="0"/>
                <a:ea typeface="Arimo" pitchFamily="34" charset="-122"/>
                <a:cs typeface="Arimo" pitchFamily="34" charset="-120"/>
              </a:rPr>
              <a:t>Radyologlar tarafından yapılan manuel kontroller zaman alıcı ve hatalı olabilir. Bu nedenle, bilgisayar destekli otomatik tespit sistemleri geliştirilmektedir. Literatürde, beyin tümörü teşhisine yönelik makine öğrenmesi ve derin öğrenme modelleri yaygın olarak kullanılmaktadır.</a:t>
            </a:r>
            <a:endParaRPr lang="en-US" sz="1550" dirty="0"/>
          </a:p>
        </p:txBody>
      </p:sp>
      <p:pic>
        <p:nvPicPr>
          <p:cNvPr id="6" name="Image 1" descr="preencoded.png"/>
          <p:cNvPicPr>
            <a:picLocks noChangeAspect="1"/>
          </p:cNvPicPr>
          <p:nvPr/>
        </p:nvPicPr>
        <p:blipFill>
          <a:blip r:embed="rId4"/>
          <a:stretch>
            <a:fillRect/>
          </a:stretch>
        </p:blipFill>
        <p:spPr>
          <a:xfrm>
            <a:off x="690205" y="5180647"/>
            <a:ext cx="492919" cy="492919"/>
          </a:xfrm>
          <a:prstGeom prst="rect">
            <a:avLst/>
          </a:prstGeom>
        </p:spPr>
      </p:pic>
      <p:sp>
        <p:nvSpPr>
          <p:cNvPr id="7" name="Text 3"/>
          <p:cNvSpPr/>
          <p:nvPr/>
        </p:nvSpPr>
        <p:spPr>
          <a:xfrm>
            <a:off x="690205" y="5870734"/>
            <a:ext cx="2390656" cy="308015"/>
          </a:xfrm>
          <a:prstGeom prst="rect">
            <a:avLst/>
          </a:prstGeom>
          <a:noFill/>
          <a:ln/>
        </p:spPr>
        <p:txBody>
          <a:bodyPr wrap="none" lIns="0" tIns="0" rIns="0" bIns="0" rtlCol="0" anchor="t"/>
          <a:lstStyle/>
          <a:p>
            <a:pPr marL="0" indent="0" algn="l">
              <a:lnSpc>
                <a:spcPts val="2400"/>
              </a:lnSpc>
              <a:buNone/>
            </a:pPr>
            <a:r>
              <a:rPr lang="en-US" sz="1900" b="1" dirty="0">
                <a:solidFill>
                  <a:srgbClr val="2A2742"/>
                </a:solidFill>
                <a:latin typeface="Outfit Extra Bold" pitchFamily="34" charset="0"/>
                <a:ea typeface="Outfit Extra Bold" pitchFamily="34" charset="-122"/>
                <a:cs typeface="Outfit Extra Bold" pitchFamily="34" charset="-120"/>
              </a:rPr>
              <a:t>Ölümcül Hastalık</a:t>
            </a:r>
            <a:endParaRPr lang="en-US" sz="1900" dirty="0"/>
          </a:p>
        </p:txBody>
      </p:sp>
      <p:sp>
        <p:nvSpPr>
          <p:cNvPr id="8" name="Text 4"/>
          <p:cNvSpPr/>
          <p:nvPr/>
        </p:nvSpPr>
        <p:spPr>
          <a:xfrm>
            <a:off x="690205" y="6296978"/>
            <a:ext cx="2390656" cy="946190"/>
          </a:xfrm>
          <a:prstGeom prst="rect">
            <a:avLst/>
          </a:prstGeom>
          <a:noFill/>
          <a:ln/>
        </p:spPr>
        <p:txBody>
          <a:bodyPr wrap="square" lIns="0" tIns="0" rIns="0" bIns="0" rtlCol="0" anchor="t"/>
          <a:lstStyle/>
          <a:p>
            <a:pPr marL="0" indent="0" algn="l">
              <a:lnSpc>
                <a:spcPts val="2450"/>
              </a:lnSpc>
              <a:buNone/>
            </a:pPr>
            <a:r>
              <a:rPr lang="en-US" sz="1550" dirty="0">
                <a:solidFill>
                  <a:srgbClr val="2A2742"/>
                </a:solidFill>
                <a:latin typeface="Arimo" pitchFamily="34" charset="0"/>
                <a:ea typeface="Arimo" pitchFamily="34" charset="-122"/>
                <a:cs typeface="Arimo" pitchFamily="34" charset="-120"/>
              </a:rPr>
              <a:t>Beyin tümörleri, merkezi sinir sistemini etkileyen ölümcül bir hastalıktır.</a:t>
            </a:r>
            <a:endParaRPr lang="en-US" sz="1550" dirty="0"/>
          </a:p>
        </p:txBody>
      </p:sp>
      <p:pic>
        <p:nvPicPr>
          <p:cNvPr id="9" name="Image 2" descr="preencoded.png"/>
          <p:cNvPicPr>
            <a:picLocks noChangeAspect="1"/>
          </p:cNvPicPr>
          <p:nvPr/>
        </p:nvPicPr>
        <p:blipFill>
          <a:blip r:embed="rId5"/>
          <a:stretch>
            <a:fillRect/>
          </a:stretch>
        </p:blipFill>
        <p:spPr>
          <a:xfrm>
            <a:off x="3376612" y="5180647"/>
            <a:ext cx="492919" cy="492919"/>
          </a:xfrm>
          <a:prstGeom prst="rect">
            <a:avLst/>
          </a:prstGeom>
        </p:spPr>
      </p:pic>
      <p:sp>
        <p:nvSpPr>
          <p:cNvPr id="10" name="Text 5"/>
          <p:cNvSpPr/>
          <p:nvPr/>
        </p:nvSpPr>
        <p:spPr>
          <a:xfrm>
            <a:off x="3376612" y="5870734"/>
            <a:ext cx="2390656" cy="308015"/>
          </a:xfrm>
          <a:prstGeom prst="rect">
            <a:avLst/>
          </a:prstGeom>
          <a:noFill/>
          <a:ln/>
        </p:spPr>
        <p:txBody>
          <a:bodyPr wrap="none" lIns="0" tIns="0" rIns="0" bIns="0" rtlCol="0" anchor="t"/>
          <a:lstStyle/>
          <a:p>
            <a:pPr marL="0" indent="0" algn="l">
              <a:lnSpc>
                <a:spcPts val="2400"/>
              </a:lnSpc>
              <a:buNone/>
            </a:pPr>
            <a:r>
              <a:rPr lang="en-US" sz="1900" b="1" dirty="0">
                <a:solidFill>
                  <a:srgbClr val="2A2742"/>
                </a:solidFill>
                <a:latin typeface="Outfit Extra Bold" pitchFamily="34" charset="0"/>
                <a:ea typeface="Outfit Extra Bold" pitchFamily="34" charset="-122"/>
                <a:cs typeface="Outfit Extra Bold" pitchFamily="34" charset="-120"/>
              </a:rPr>
              <a:t>MRG</a:t>
            </a:r>
            <a:endParaRPr lang="en-US" sz="1900" dirty="0"/>
          </a:p>
        </p:txBody>
      </p:sp>
      <p:sp>
        <p:nvSpPr>
          <p:cNvPr id="11" name="Text 6"/>
          <p:cNvSpPr/>
          <p:nvPr/>
        </p:nvSpPr>
        <p:spPr>
          <a:xfrm>
            <a:off x="3376612" y="6296978"/>
            <a:ext cx="2390656" cy="946190"/>
          </a:xfrm>
          <a:prstGeom prst="rect">
            <a:avLst/>
          </a:prstGeom>
          <a:noFill/>
          <a:ln/>
        </p:spPr>
        <p:txBody>
          <a:bodyPr wrap="square" lIns="0" tIns="0" rIns="0" bIns="0" rtlCol="0" anchor="t"/>
          <a:lstStyle/>
          <a:p>
            <a:pPr marL="0" indent="0" algn="l">
              <a:lnSpc>
                <a:spcPts val="2450"/>
              </a:lnSpc>
              <a:buNone/>
            </a:pPr>
            <a:r>
              <a:rPr lang="en-US" sz="1550" dirty="0">
                <a:solidFill>
                  <a:srgbClr val="2A2742"/>
                </a:solidFill>
                <a:latin typeface="Arimo" pitchFamily="34" charset="0"/>
                <a:ea typeface="Arimo" pitchFamily="34" charset="-122"/>
                <a:cs typeface="Arimo" pitchFamily="34" charset="-120"/>
              </a:rPr>
              <a:t>MRG, beyin tümörlerinin tespitinde kullanılan en etkili yöntemlerden biridir.</a:t>
            </a:r>
            <a:endParaRPr lang="en-US" sz="1550" dirty="0"/>
          </a:p>
        </p:txBody>
      </p:sp>
      <p:pic>
        <p:nvPicPr>
          <p:cNvPr id="12" name="Image 3" descr="preencoded.png"/>
          <p:cNvPicPr>
            <a:picLocks noChangeAspect="1"/>
          </p:cNvPicPr>
          <p:nvPr/>
        </p:nvPicPr>
        <p:blipFill>
          <a:blip r:embed="rId6"/>
          <a:stretch>
            <a:fillRect/>
          </a:stretch>
        </p:blipFill>
        <p:spPr>
          <a:xfrm>
            <a:off x="6063020" y="5180647"/>
            <a:ext cx="492919" cy="492919"/>
          </a:xfrm>
          <a:prstGeom prst="rect">
            <a:avLst/>
          </a:prstGeom>
        </p:spPr>
      </p:pic>
      <p:sp>
        <p:nvSpPr>
          <p:cNvPr id="13" name="Text 7"/>
          <p:cNvSpPr/>
          <p:nvPr/>
        </p:nvSpPr>
        <p:spPr>
          <a:xfrm>
            <a:off x="6063020" y="5870734"/>
            <a:ext cx="2390656" cy="308015"/>
          </a:xfrm>
          <a:prstGeom prst="rect">
            <a:avLst/>
          </a:prstGeom>
          <a:noFill/>
          <a:ln/>
        </p:spPr>
        <p:txBody>
          <a:bodyPr wrap="none" lIns="0" tIns="0" rIns="0" bIns="0" rtlCol="0" anchor="t"/>
          <a:lstStyle/>
          <a:p>
            <a:pPr marL="0" indent="0" algn="l">
              <a:lnSpc>
                <a:spcPts val="2400"/>
              </a:lnSpc>
              <a:buNone/>
            </a:pPr>
            <a:r>
              <a:rPr lang="en-US" sz="1900" b="1" dirty="0">
                <a:solidFill>
                  <a:srgbClr val="2A2742"/>
                </a:solidFill>
                <a:latin typeface="Outfit Extra Bold" pitchFamily="34" charset="0"/>
                <a:ea typeface="Outfit Extra Bold" pitchFamily="34" charset="-122"/>
                <a:cs typeface="Outfit Extra Bold" pitchFamily="34" charset="-120"/>
              </a:rPr>
              <a:t>Otomatik Sistemler</a:t>
            </a:r>
            <a:endParaRPr lang="en-US" sz="1900" dirty="0"/>
          </a:p>
        </p:txBody>
      </p:sp>
      <p:sp>
        <p:nvSpPr>
          <p:cNvPr id="14" name="Text 8"/>
          <p:cNvSpPr/>
          <p:nvPr/>
        </p:nvSpPr>
        <p:spPr>
          <a:xfrm>
            <a:off x="6063020" y="6296978"/>
            <a:ext cx="2390656" cy="946190"/>
          </a:xfrm>
          <a:prstGeom prst="rect">
            <a:avLst/>
          </a:prstGeom>
          <a:noFill/>
          <a:ln/>
        </p:spPr>
        <p:txBody>
          <a:bodyPr wrap="square" lIns="0" tIns="0" rIns="0" bIns="0" rtlCol="0" anchor="t"/>
          <a:lstStyle/>
          <a:p>
            <a:pPr marL="0" indent="0" algn="l">
              <a:lnSpc>
                <a:spcPts val="2450"/>
              </a:lnSpc>
              <a:buNone/>
            </a:pPr>
            <a:r>
              <a:rPr lang="en-US" sz="1550" dirty="0">
                <a:solidFill>
                  <a:srgbClr val="2A2742"/>
                </a:solidFill>
                <a:latin typeface="Arimo" pitchFamily="34" charset="0"/>
                <a:ea typeface="Arimo" pitchFamily="34" charset="-122"/>
                <a:cs typeface="Arimo" pitchFamily="34" charset="-120"/>
              </a:rPr>
              <a:t>Bilgisayar destekli otomatik tespit sistemleri geliştirilmektedir.</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663059"/>
            <a:ext cx="11348085"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Materyal ve Metodoloji: Modelin Aşamaları</a:t>
            </a:r>
            <a:endParaRPr lang="en-US" sz="4450" dirty="0"/>
          </a:p>
        </p:txBody>
      </p:sp>
      <p:sp>
        <p:nvSpPr>
          <p:cNvPr id="3" name="Text 1"/>
          <p:cNvSpPr/>
          <p:nvPr/>
        </p:nvSpPr>
        <p:spPr>
          <a:xfrm>
            <a:off x="793790" y="1825466"/>
            <a:ext cx="13042821" cy="1451610"/>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Bu çalışmada, iki sınıflı MRG görüntüleri (tümörlü ve tümörsüz) kullanılarak beyin tümörünü sınıflandırmak için derin öğrenme tabanlı bir model önerilmektedir. Önerilen yöntem üç aşamadan oluşmaktadır: veri çoğaltma, derin öznitelik çıkarımı ve özniteliklerin sınıflandırılması. İlk olarak, 253 MRG görüntüsü veri çoğaltma ile 1265 görüntüye çıkarıldı ve 224x224x3 şeklinde boyutlandırıldı.</a:t>
            </a:r>
            <a:endParaRPr lang="en-US" sz="1750" dirty="0"/>
          </a:p>
        </p:txBody>
      </p:sp>
      <p:sp>
        <p:nvSpPr>
          <p:cNvPr id="4" name="Text 2"/>
          <p:cNvSpPr/>
          <p:nvPr/>
        </p:nvSpPr>
        <p:spPr>
          <a:xfrm>
            <a:off x="793790" y="3532227"/>
            <a:ext cx="13042821" cy="1088708"/>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Ardından, öznitelik çıkarımı için tüm MRG görüntüleri önceden eğitilmiş MobileNetV2 modeline uygulandı ve modelin tam bağlı katmanından 1000 derin öznitelik alındı. Son aşamada, beyin tümör tespiti için bu derin öznitelikler k-EYK sınıflandırıcıya uygulandı.</a:t>
            </a:r>
            <a:endParaRPr lang="en-US" sz="1750" dirty="0"/>
          </a:p>
        </p:txBody>
      </p:sp>
      <p:pic>
        <p:nvPicPr>
          <p:cNvPr id="5" name="Image 0" descr="preencoded.png"/>
          <p:cNvPicPr>
            <a:picLocks noChangeAspect="1"/>
          </p:cNvPicPr>
          <p:nvPr/>
        </p:nvPicPr>
        <p:blipFill>
          <a:blip r:embed="rId3"/>
          <a:stretch>
            <a:fillRect/>
          </a:stretch>
        </p:blipFill>
        <p:spPr>
          <a:xfrm>
            <a:off x="793790" y="4876086"/>
            <a:ext cx="4347567" cy="907256"/>
          </a:xfrm>
          <a:prstGeom prst="rect">
            <a:avLst/>
          </a:prstGeom>
        </p:spPr>
      </p:pic>
      <p:sp>
        <p:nvSpPr>
          <p:cNvPr id="6" name="Text 3"/>
          <p:cNvSpPr/>
          <p:nvPr/>
        </p:nvSpPr>
        <p:spPr>
          <a:xfrm>
            <a:off x="1020604" y="612350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Veri Çoğaltma</a:t>
            </a:r>
            <a:endParaRPr lang="en-US" sz="2200" dirty="0"/>
          </a:p>
        </p:txBody>
      </p:sp>
      <p:sp>
        <p:nvSpPr>
          <p:cNvPr id="7" name="Text 4"/>
          <p:cNvSpPr/>
          <p:nvPr/>
        </p:nvSpPr>
        <p:spPr>
          <a:xfrm>
            <a:off x="1020604" y="6613922"/>
            <a:ext cx="3893939" cy="362903"/>
          </a:xfrm>
          <a:prstGeom prst="rect">
            <a:avLst/>
          </a:prstGeom>
          <a:noFill/>
          <a:ln/>
        </p:spPr>
        <p:txBody>
          <a:bodyPr wrap="non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253 MRG görüntüsü 1265'e çıkarıldı.</a:t>
            </a:r>
            <a:endParaRPr lang="en-US" sz="1750" dirty="0"/>
          </a:p>
        </p:txBody>
      </p:sp>
      <p:pic>
        <p:nvPicPr>
          <p:cNvPr id="8" name="Image 1" descr="preencoded.png"/>
          <p:cNvPicPr>
            <a:picLocks noChangeAspect="1"/>
          </p:cNvPicPr>
          <p:nvPr/>
        </p:nvPicPr>
        <p:blipFill>
          <a:blip r:embed="rId4"/>
          <a:stretch>
            <a:fillRect/>
          </a:stretch>
        </p:blipFill>
        <p:spPr>
          <a:xfrm>
            <a:off x="5141357" y="4876086"/>
            <a:ext cx="4347567" cy="907256"/>
          </a:xfrm>
          <a:prstGeom prst="rect">
            <a:avLst/>
          </a:prstGeom>
        </p:spPr>
      </p:pic>
      <p:sp>
        <p:nvSpPr>
          <p:cNvPr id="9" name="Text 5"/>
          <p:cNvSpPr/>
          <p:nvPr/>
        </p:nvSpPr>
        <p:spPr>
          <a:xfrm>
            <a:off x="5368171" y="612350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Öznitelik Çıkarımı</a:t>
            </a:r>
            <a:endParaRPr lang="en-US" sz="2200" dirty="0"/>
          </a:p>
        </p:txBody>
      </p:sp>
      <p:sp>
        <p:nvSpPr>
          <p:cNvPr id="10" name="Text 6"/>
          <p:cNvSpPr/>
          <p:nvPr/>
        </p:nvSpPr>
        <p:spPr>
          <a:xfrm>
            <a:off x="5368171" y="6613922"/>
            <a:ext cx="3893939" cy="725805"/>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MobileNetV2 ile 1000 derin öznitelik alındı.</a:t>
            </a:r>
            <a:endParaRPr lang="en-US" sz="1750" dirty="0"/>
          </a:p>
        </p:txBody>
      </p:sp>
      <p:pic>
        <p:nvPicPr>
          <p:cNvPr id="11" name="Image 2" descr="preencoded.png"/>
          <p:cNvPicPr>
            <a:picLocks noChangeAspect="1"/>
          </p:cNvPicPr>
          <p:nvPr/>
        </p:nvPicPr>
        <p:blipFill>
          <a:blip r:embed="rId5"/>
          <a:stretch>
            <a:fillRect/>
          </a:stretch>
        </p:blipFill>
        <p:spPr>
          <a:xfrm>
            <a:off x="9488924" y="4876086"/>
            <a:ext cx="4347567" cy="907256"/>
          </a:xfrm>
          <a:prstGeom prst="rect">
            <a:avLst/>
          </a:prstGeom>
        </p:spPr>
      </p:pic>
      <p:sp>
        <p:nvSpPr>
          <p:cNvPr id="12" name="Text 7"/>
          <p:cNvSpPr/>
          <p:nvPr/>
        </p:nvSpPr>
        <p:spPr>
          <a:xfrm>
            <a:off x="9715738" y="612350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Sınıflandırma</a:t>
            </a:r>
            <a:endParaRPr lang="en-US" sz="2200" dirty="0"/>
          </a:p>
        </p:txBody>
      </p:sp>
      <p:sp>
        <p:nvSpPr>
          <p:cNvPr id="13" name="Text 8"/>
          <p:cNvSpPr/>
          <p:nvPr/>
        </p:nvSpPr>
        <p:spPr>
          <a:xfrm>
            <a:off x="9715738" y="6613922"/>
            <a:ext cx="3893939" cy="725805"/>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k-EYK sınıflandırıcı ile beyin tümör tespiti.</a:t>
            </a:r>
            <a:endParaRPr lang="en-US" sz="1750" dirty="0"/>
          </a:p>
        </p:txBody>
      </p:sp>
      <p:sp>
        <p:nvSpPr>
          <p:cNvPr id="14" name="Dikdörtgen 13">
            <a:extLst>
              <a:ext uri="{FF2B5EF4-FFF2-40B4-BE49-F238E27FC236}">
                <a16:creationId xmlns:a16="http://schemas.microsoft.com/office/drawing/2014/main" id="{25B5D479-6FDF-449F-ABA6-DCDDAFB3983B}"/>
              </a:ext>
            </a:extLst>
          </p:cNvPr>
          <p:cNvSpPr/>
          <p:nvPr/>
        </p:nvSpPr>
        <p:spPr>
          <a:xfrm>
            <a:off x="12514079" y="7759454"/>
            <a:ext cx="2116321" cy="470146"/>
          </a:xfrm>
          <a:prstGeom prst="rect">
            <a:avLst/>
          </a:prstGeom>
          <a:solidFill>
            <a:srgbClr val="EFEF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347192"/>
            <a:ext cx="9821704"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Veri Seti ve Veri Çoğaltma Yöntemleri</a:t>
            </a:r>
            <a:endParaRPr lang="en-US" sz="4450" dirty="0"/>
          </a:p>
        </p:txBody>
      </p:sp>
      <p:sp>
        <p:nvSpPr>
          <p:cNvPr id="3" name="Text 1"/>
          <p:cNvSpPr/>
          <p:nvPr/>
        </p:nvSpPr>
        <p:spPr>
          <a:xfrm>
            <a:off x="793790" y="2509599"/>
            <a:ext cx="13042821" cy="1088708"/>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Deneysel çalışmalarda kullanılan veri seti Kaggle'dan alınmıştır ve 155'i tümörlü, 98'i tümörsüz olmak üzere toplam 253 MRG görüntüsünden oluşmaktadır. Veri seti uzmanlar tarafından gönüllü hastalardan elde edilmiştir. Derin evrişimli sinir ağlarının eğitimi için veri kümelerinin büyüklüğü önemlidir. Veri seti görüntü sayısının yeterli olmadığı durumlarda veri çoğaltma yapılır.</a:t>
            </a:r>
            <a:endParaRPr lang="en-US" sz="1750" dirty="0"/>
          </a:p>
        </p:txBody>
      </p:sp>
      <p:sp>
        <p:nvSpPr>
          <p:cNvPr id="4" name="Text 2"/>
          <p:cNvSpPr/>
          <p:nvPr/>
        </p:nvSpPr>
        <p:spPr>
          <a:xfrm>
            <a:off x="793790" y="3853458"/>
            <a:ext cx="13042821" cy="1088708"/>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Bu süreçte, yatay, dikey, yatay-dikey eksenlerde çevirme ve 90°, 270° açılar ile döndürmeyi içeren 5 farklı veri çoğaltma yöntemi kullanıldı. Böylece orijinal veri setindeki 253 MRG görüntüsü arttırılarak, 775'i tümörlü ve 490'ı tümörsüz olmak üzere toplam 1265 MRG görüntüsü elde edildi.</a:t>
            </a:r>
            <a:endParaRPr lang="en-US" sz="1750" dirty="0"/>
          </a:p>
        </p:txBody>
      </p:sp>
      <p:sp>
        <p:nvSpPr>
          <p:cNvPr id="5" name="Shape 3"/>
          <p:cNvSpPr/>
          <p:nvPr/>
        </p:nvSpPr>
        <p:spPr>
          <a:xfrm>
            <a:off x="793790" y="5197316"/>
            <a:ext cx="4196358" cy="1685092"/>
          </a:xfrm>
          <a:prstGeom prst="roundRect">
            <a:avLst>
              <a:gd name="adj" fmla="val 5654"/>
            </a:avLst>
          </a:prstGeom>
          <a:solidFill>
            <a:srgbClr val="E9E6FA"/>
          </a:solidFill>
          <a:ln w="7620">
            <a:solidFill>
              <a:srgbClr val="BDB8DF"/>
            </a:solidFill>
            <a:prstDash val="solid"/>
          </a:ln>
        </p:spPr>
      </p:sp>
      <p:sp>
        <p:nvSpPr>
          <p:cNvPr id="6" name="Text 4"/>
          <p:cNvSpPr/>
          <p:nvPr/>
        </p:nvSpPr>
        <p:spPr>
          <a:xfrm>
            <a:off x="1028224" y="5431750"/>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Orijinal Veri Seti</a:t>
            </a:r>
            <a:endParaRPr lang="en-US" sz="2200" dirty="0"/>
          </a:p>
        </p:txBody>
      </p:sp>
      <p:sp>
        <p:nvSpPr>
          <p:cNvPr id="7" name="Text 5"/>
          <p:cNvSpPr/>
          <p:nvPr/>
        </p:nvSpPr>
        <p:spPr>
          <a:xfrm>
            <a:off x="1028224" y="5922169"/>
            <a:ext cx="3727490" cy="725805"/>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253 MRG görüntüsü (155 tümörlü, 98 tümörsüz).</a:t>
            </a:r>
            <a:endParaRPr lang="en-US" sz="1750" dirty="0"/>
          </a:p>
        </p:txBody>
      </p:sp>
      <p:sp>
        <p:nvSpPr>
          <p:cNvPr id="8" name="Shape 6"/>
          <p:cNvSpPr/>
          <p:nvPr/>
        </p:nvSpPr>
        <p:spPr>
          <a:xfrm>
            <a:off x="5216962" y="5197316"/>
            <a:ext cx="4196358" cy="1685092"/>
          </a:xfrm>
          <a:prstGeom prst="roundRect">
            <a:avLst>
              <a:gd name="adj" fmla="val 5654"/>
            </a:avLst>
          </a:prstGeom>
          <a:solidFill>
            <a:srgbClr val="E9E6FA"/>
          </a:solidFill>
          <a:ln w="7620">
            <a:solidFill>
              <a:srgbClr val="BDB8DF"/>
            </a:solidFill>
            <a:prstDash val="solid"/>
          </a:ln>
        </p:spPr>
      </p:sp>
      <p:sp>
        <p:nvSpPr>
          <p:cNvPr id="9" name="Text 7"/>
          <p:cNvSpPr/>
          <p:nvPr/>
        </p:nvSpPr>
        <p:spPr>
          <a:xfrm>
            <a:off x="5451396" y="5431750"/>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Veri Çoğaltma</a:t>
            </a:r>
            <a:endParaRPr lang="en-US" sz="2200" dirty="0"/>
          </a:p>
        </p:txBody>
      </p:sp>
      <p:sp>
        <p:nvSpPr>
          <p:cNvPr id="10" name="Text 8"/>
          <p:cNvSpPr/>
          <p:nvPr/>
        </p:nvSpPr>
        <p:spPr>
          <a:xfrm>
            <a:off x="5451396" y="5922169"/>
            <a:ext cx="3727490" cy="725805"/>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Yatay, dikey çevirme ve döndürme yöntemleri kullanıldı.</a:t>
            </a:r>
            <a:endParaRPr lang="en-US" sz="1750" dirty="0"/>
          </a:p>
        </p:txBody>
      </p:sp>
      <p:sp>
        <p:nvSpPr>
          <p:cNvPr id="11" name="Shape 9"/>
          <p:cNvSpPr/>
          <p:nvPr/>
        </p:nvSpPr>
        <p:spPr>
          <a:xfrm>
            <a:off x="9640133" y="5197316"/>
            <a:ext cx="4196358" cy="1685092"/>
          </a:xfrm>
          <a:prstGeom prst="roundRect">
            <a:avLst>
              <a:gd name="adj" fmla="val 5654"/>
            </a:avLst>
          </a:prstGeom>
          <a:solidFill>
            <a:srgbClr val="E9E6FA"/>
          </a:solidFill>
          <a:ln w="7620">
            <a:solidFill>
              <a:srgbClr val="BDB8DF"/>
            </a:solidFill>
            <a:prstDash val="solid"/>
          </a:ln>
        </p:spPr>
      </p:sp>
      <p:sp>
        <p:nvSpPr>
          <p:cNvPr id="12" name="Text 10"/>
          <p:cNvSpPr/>
          <p:nvPr/>
        </p:nvSpPr>
        <p:spPr>
          <a:xfrm>
            <a:off x="9874568" y="5431750"/>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Çoğaltılmış Veri Seti</a:t>
            </a:r>
            <a:endParaRPr lang="en-US" sz="2200" dirty="0"/>
          </a:p>
        </p:txBody>
      </p:sp>
      <p:sp>
        <p:nvSpPr>
          <p:cNvPr id="13" name="Text 11"/>
          <p:cNvSpPr/>
          <p:nvPr/>
        </p:nvSpPr>
        <p:spPr>
          <a:xfrm>
            <a:off x="9874568" y="5922169"/>
            <a:ext cx="3727490" cy="725805"/>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Toplam 1265 MRG görüntüsü (775 tümörlü, 490 tümörsüz).</a:t>
            </a:r>
            <a:endParaRPr lang="en-US" sz="1750" dirty="0"/>
          </a:p>
        </p:txBody>
      </p:sp>
      <p:sp>
        <p:nvSpPr>
          <p:cNvPr id="14" name="Dikdörtgen 13">
            <a:extLst>
              <a:ext uri="{FF2B5EF4-FFF2-40B4-BE49-F238E27FC236}">
                <a16:creationId xmlns:a16="http://schemas.microsoft.com/office/drawing/2014/main" id="{3A5A43D3-54FD-41C4-B8E0-688CB9D06E19}"/>
              </a:ext>
            </a:extLst>
          </p:cNvPr>
          <p:cNvSpPr/>
          <p:nvPr/>
        </p:nvSpPr>
        <p:spPr>
          <a:xfrm>
            <a:off x="12514079" y="7759454"/>
            <a:ext cx="2116321" cy="470146"/>
          </a:xfrm>
          <a:prstGeom prst="rect">
            <a:avLst/>
          </a:prstGeom>
          <a:solidFill>
            <a:srgbClr val="EFEF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320760"/>
            <a:ext cx="11111627"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Evrişimli Sinir Ağları ve Transfer Öğrenimi</a:t>
            </a:r>
            <a:endParaRPr lang="en-US" sz="4450" dirty="0"/>
          </a:p>
        </p:txBody>
      </p:sp>
      <p:sp>
        <p:nvSpPr>
          <p:cNvPr id="3" name="Text 1"/>
          <p:cNvSpPr/>
          <p:nvPr/>
        </p:nvSpPr>
        <p:spPr>
          <a:xfrm>
            <a:off x="793790" y="2483168"/>
            <a:ext cx="13042821" cy="1451610"/>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Evrişimli sinir ağları (ESA), güçlü bir şekilde eğitildiği en önemli derin öğrenme yöntemlerinden biridir. ESA modelleri verimlidir ve yapay görme ve tıbbi görüntü işleme uygulamalarında yaygın olarak kullanılır. Bir ESA; evrişim katmanı, havuzlama katmanı ve tam bağlantılı katman olmak üzere üç ana katmandan oluşur. Transfer öğrenimi, önceden eğitilmiş modeli kullanarak diğer sorunları çözmek için önceden öğrenilmiş özelliklerin kullanılmasıdır.</a:t>
            </a:r>
            <a:endParaRPr lang="en-US" sz="1750" dirty="0"/>
          </a:p>
        </p:txBody>
      </p:sp>
      <p:sp>
        <p:nvSpPr>
          <p:cNvPr id="4" name="Text 2"/>
          <p:cNvSpPr/>
          <p:nvPr/>
        </p:nvSpPr>
        <p:spPr>
          <a:xfrm>
            <a:off x="793790" y="4189928"/>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Bu çalışmada, 1000 sınıfı tahmin etmek için 1,28 milyon görüntü (ImageNet) kullanılarak eğitilmiş MobileNetV2 ESA modeli kullanılmıştır. MobileNetV2, mobil cihazlara veya düşük hesaplama gücüne sahip cihazlarda kullanılmak amacıyla geliştirilmiştir.</a:t>
            </a:r>
            <a:endParaRPr lang="en-US" sz="1750" dirty="0"/>
          </a:p>
        </p:txBody>
      </p:sp>
      <p:sp>
        <p:nvSpPr>
          <p:cNvPr id="5" name="Text 3"/>
          <p:cNvSpPr/>
          <p:nvPr/>
        </p:nvSpPr>
        <p:spPr>
          <a:xfrm>
            <a:off x="793790" y="5397698"/>
            <a:ext cx="3469958" cy="354330"/>
          </a:xfrm>
          <a:prstGeom prst="rect">
            <a:avLst/>
          </a:prstGeom>
          <a:noFill/>
          <a:ln/>
        </p:spPr>
        <p:txBody>
          <a:bodyPr wrap="none" lIns="0" tIns="0" rIns="0" bIns="0" rtlCol="0" anchor="t"/>
          <a:lstStyle/>
          <a:p>
            <a:pPr marL="0" indent="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Evrişimli Sinir Ağları (ESA)</a:t>
            </a:r>
            <a:endParaRPr lang="en-US" sz="2200" dirty="0"/>
          </a:p>
        </p:txBody>
      </p:sp>
      <p:sp>
        <p:nvSpPr>
          <p:cNvPr id="6" name="Text 4"/>
          <p:cNvSpPr/>
          <p:nvPr/>
        </p:nvSpPr>
        <p:spPr>
          <a:xfrm>
            <a:off x="793790" y="5978843"/>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Yapay görme ve tıbbi görüntü işlemede yaygın olarak kullanılır.</a:t>
            </a:r>
            <a:endParaRPr lang="en-US" sz="1750" dirty="0"/>
          </a:p>
        </p:txBody>
      </p:sp>
      <p:sp>
        <p:nvSpPr>
          <p:cNvPr id="7" name="Text 5"/>
          <p:cNvSpPr/>
          <p:nvPr/>
        </p:nvSpPr>
        <p:spPr>
          <a:xfrm>
            <a:off x="5332928" y="5397698"/>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Transfer Öğrenimi</a:t>
            </a:r>
            <a:endParaRPr lang="en-US" sz="2200" dirty="0"/>
          </a:p>
        </p:txBody>
      </p:sp>
      <p:sp>
        <p:nvSpPr>
          <p:cNvPr id="8" name="Text 6"/>
          <p:cNvSpPr/>
          <p:nvPr/>
        </p:nvSpPr>
        <p:spPr>
          <a:xfrm>
            <a:off x="5332928" y="5978843"/>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Önceden eğitilmiş modeli kullanarak diğer sorunları çözmek.</a:t>
            </a:r>
            <a:endParaRPr lang="en-US" sz="1750" dirty="0"/>
          </a:p>
        </p:txBody>
      </p:sp>
      <p:sp>
        <p:nvSpPr>
          <p:cNvPr id="9" name="Text 7"/>
          <p:cNvSpPr/>
          <p:nvPr/>
        </p:nvSpPr>
        <p:spPr>
          <a:xfrm>
            <a:off x="9872067" y="5397698"/>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MobileNetV2</a:t>
            </a:r>
            <a:endParaRPr lang="en-US" sz="2200" dirty="0"/>
          </a:p>
        </p:txBody>
      </p:sp>
      <p:sp>
        <p:nvSpPr>
          <p:cNvPr id="10" name="Text 8"/>
          <p:cNvSpPr/>
          <p:nvPr/>
        </p:nvSpPr>
        <p:spPr>
          <a:xfrm>
            <a:off x="9872067" y="5978843"/>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Mobil cihazlar için geliştirilmiş hafif bir model.</a:t>
            </a:r>
            <a:endParaRPr lang="en-US" sz="1750" dirty="0"/>
          </a:p>
        </p:txBody>
      </p:sp>
      <p:sp>
        <p:nvSpPr>
          <p:cNvPr id="11" name="Dikdörtgen 10">
            <a:extLst>
              <a:ext uri="{FF2B5EF4-FFF2-40B4-BE49-F238E27FC236}">
                <a16:creationId xmlns:a16="http://schemas.microsoft.com/office/drawing/2014/main" id="{5281D124-53BF-42C6-9DCA-C408EB0E9E16}"/>
              </a:ext>
            </a:extLst>
          </p:cNvPr>
          <p:cNvSpPr/>
          <p:nvPr/>
        </p:nvSpPr>
        <p:spPr>
          <a:xfrm>
            <a:off x="12514079" y="7759454"/>
            <a:ext cx="2116321" cy="470146"/>
          </a:xfrm>
          <a:prstGeom prst="rect">
            <a:avLst/>
          </a:prstGeom>
          <a:solidFill>
            <a:srgbClr val="EFEF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41958" y="807125"/>
            <a:ext cx="7832884" cy="1170622"/>
          </a:xfrm>
          <a:prstGeom prst="rect">
            <a:avLst/>
          </a:prstGeom>
          <a:noFill/>
          <a:ln/>
        </p:spPr>
        <p:txBody>
          <a:bodyPr wrap="square" lIns="0" tIns="0" rIns="0" bIns="0" rtlCol="0" anchor="t"/>
          <a:lstStyle/>
          <a:p>
            <a:pPr marL="0" indent="0">
              <a:lnSpc>
                <a:spcPts val="4600"/>
              </a:lnSpc>
              <a:buNone/>
            </a:pPr>
            <a:r>
              <a:rPr lang="en-US" sz="3650" b="1" dirty="0">
                <a:solidFill>
                  <a:srgbClr val="231971"/>
                </a:solidFill>
                <a:latin typeface="Outfit Extra Bold" pitchFamily="34" charset="0"/>
                <a:ea typeface="Outfit Extra Bold" pitchFamily="34" charset="-122"/>
                <a:cs typeface="Outfit Extra Bold" pitchFamily="34" charset="-120"/>
              </a:rPr>
              <a:t>k-EYK Sınıflandırıcı ve Performans Değerlendirme Kriterleri</a:t>
            </a:r>
            <a:endParaRPr lang="en-US" sz="3650" dirty="0"/>
          </a:p>
        </p:txBody>
      </p:sp>
      <p:sp>
        <p:nvSpPr>
          <p:cNvPr id="4" name="Text 1"/>
          <p:cNvSpPr/>
          <p:nvPr/>
        </p:nvSpPr>
        <p:spPr>
          <a:xfrm>
            <a:off x="6141958" y="2258735"/>
            <a:ext cx="7832884" cy="1497806"/>
          </a:xfrm>
          <a:prstGeom prst="rect">
            <a:avLst/>
          </a:prstGeom>
          <a:noFill/>
          <a:ln/>
        </p:spPr>
        <p:txBody>
          <a:bodyPr wrap="square" lIns="0" tIns="0" rIns="0" bIns="0" rtlCol="0" anchor="t"/>
          <a:lstStyle/>
          <a:p>
            <a:pPr marL="0" indent="0">
              <a:lnSpc>
                <a:spcPts val="2350"/>
              </a:lnSpc>
              <a:buNone/>
            </a:pPr>
            <a:r>
              <a:rPr lang="en-US" sz="1450" dirty="0">
                <a:solidFill>
                  <a:srgbClr val="2A2742"/>
                </a:solidFill>
                <a:latin typeface="Arimo" pitchFamily="34" charset="0"/>
                <a:ea typeface="Arimo" pitchFamily="34" charset="-122"/>
                <a:cs typeface="Arimo" pitchFamily="34" charset="-120"/>
              </a:rPr>
              <a:t>K-en yakın komşu (k-EYK), denetimli öğrenme temelli bir örüntü sınıflandırma algoritmasıdır. Basit ve yüksek performansı nedeniyle yaygın olarak kullanılan bir sınıflandırıcıdır. K-EYK, komşularının çoğunluk oyu ile görüntüleri sınıflandırır. Performans değerlendirme kriterleri, sınıflandırıcının etiketlediği sınıf değerleri ile gerçek sınıf değeri arasındaki ilişkilere göre belirlenir.</a:t>
            </a:r>
            <a:endParaRPr lang="en-US" sz="1450" dirty="0"/>
          </a:p>
        </p:txBody>
      </p:sp>
      <p:sp>
        <p:nvSpPr>
          <p:cNvPr id="5" name="Text 2"/>
          <p:cNvSpPr/>
          <p:nvPr/>
        </p:nvSpPr>
        <p:spPr>
          <a:xfrm>
            <a:off x="6141958" y="3967282"/>
            <a:ext cx="7832884" cy="898684"/>
          </a:xfrm>
          <a:prstGeom prst="rect">
            <a:avLst/>
          </a:prstGeom>
          <a:noFill/>
          <a:ln/>
        </p:spPr>
        <p:txBody>
          <a:bodyPr wrap="square" lIns="0" tIns="0" rIns="0" bIns="0" rtlCol="0" anchor="t"/>
          <a:lstStyle/>
          <a:p>
            <a:pPr marL="0" indent="0">
              <a:lnSpc>
                <a:spcPts val="2350"/>
              </a:lnSpc>
              <a:buNone/>
            </a:pPr>
            <a:r>
              <a:rPr lang="en-US" sz="1450" dirty="0">
                <a:solidFill>
                  <a:srgbClr val="2A2742"/>
                </a:solidFill>
                <a:latin typeface="Arimo" pitchFamily="34" charset="0"/>
                <a:ea typeface="Arimo" pitchFamily="34" charset="-122"/>
                <a:cs typeface="Arimo" pitchFamily="34" charset="-120"/>
              </a:rPr>
              <a:t>Doğruluk, duyarlılık, özgüllük, keskinlik ve F1 skoru gibi ölçütler yaygın olarak kullanılmaktadır. İkili sınıflandırma modellerinde veri setinde bir dengesiz bir dağılım olması durumunda Matthews Korelasyon Katsayısı (MCC) da kullanılır.</a:t>
            </a:r>
            <a:endParaRPr lang="en-US" sz="1450" dirty="0"/>
          </a:p>
        </p:txBody>
      </p:sp>
      <p:sp>
        <p:nvSpPr>
          <p:cNvPr id="6" name="Shape 3"/>
          <p:cNvSpPr/>
          <p:nvPr/>
        </p:nvSpPr>
        <p:spPr>
          <a:xfrm>
            <a:off x="6352699" y="5076706"/>
            <a:ext cx="22860" cy="2345650"/>
          </a:xfrm>
          <a:prstGeom prst="roundRect">
            <a:avLst>
              <a:gd name="adj" fmla="val 344178"/>
            </a:avLst>
          </a:prstGeom>
          <a:solidFill>
            <a:srgbClr val="BDB8DF"/>
          </a:solidFill>
          <a:ln/>
        </p:spPr>
      </p:sp>
      <p:sp>
        <p:nvSpPr>
          <p:cNvPr id="7" name="Shape 4"/>
          <p:cNvSpPr/>
          <p:nvPr/>
        </p:nvSpPr>
        <p:spPr>
          <a:xfrm>
            <a:off x="6540579" y="5486757"/>
            <a:ext cx="561975" cy="22860"/>
          </a:xfrm>
          <a:prstGeom prst="roundRect">
            <a:avLst>
              <a:gd name="adj" fmla="val 344178"/>
            </a:avLst>
          </a:prstGeom>
          <a:solidFill>
            <a:srgbClr val="BDB8DF"/>
          </a:solidFill>
          <a:ln/>
        </p:spPr>
      </p:sp>
      <p:sp>
        <p:nvSpPr>
          <p:cNvPr id="8" name="Shape 5"/>
          <p:cNvSpPr/>
          <p:nvPr/>
        </p:nvSpPr>
        <p:spPr>
          <a:xfrm>
            <a:off x="6141958" y="5287447"/>
            <a:ext cx="421481" cy="421481"/>
          </a:xfrm>
          <a:prstGeom prst="roundRect">
            <a:avLst>
              <a:gd name="adj" fmla="val 18667"/>
            </a:avLst>
          </a:prstGeom>
          <a:solidFill>
            <a:srgbClr val="E9E6FA"/>
          </a:solidFill>
          <a:ln w="7620">
            <a:solidFill>
              <a:srgbClr val="BDB8DF"/>
            </a:solidFill>
            <a:prstDash val="solid"/>
          </a:ln>
        </p:spPr>
      </p:sp>
      <p:sp>
        <p:nvSpPr>
          <p:cNvPr id="9" name="Text 6"/>
          <p:cNvSpPr/>
          <p:nvPr/>
        </p:nvSpPr>
        <p:spPr>
          <a:xfrm>
            <a:off x="6212205" y="5322570"/>
            <a:ext cx="280988" cy="351234"/>
          </a:xfrm>
          <a:prstGeom prst="rect">
            <a:avLst/>
          </a:prstGeom>
          <a:noFill/>
          <a:ln/>
        </p:spPr>
        <p:txBody>
          <a:bodyPr wrap="none" lIns="0" tIns="0" rIns="0" bIns="0" rtlCol="0" anchor="t"/>
          <a:lstStyle/>
          <a:p>
            <a:pPr marL="0" indent="0" algn="ctr">
              <a:lnSpc>
                <a:spcPts val="2200"/>
              </a:lnSpc>
              <a:buNone/>
            </a:pPr>
            <a:r>
              <a:rPr lang="en-US" sz="2200" b="1" dirty="0">
                <a:solidFill>
                  <a:srgbClr val="2A2742"/>
                </a:solidFill>
                <a:latin typeface="Outfit Extra Bold" pitchFamily="34" charset="0"/>
                <a:ea typeface="Outfit Extra Bold" pitchFamily="34" charset="-122"/>
                <a:cs typeface="Outfit Extra Bold" pitchFamily="34" charset="-120"/>
              </a:rPr>
              <a:t>1</a:t>
            </a:r>
            <a:endParaRPr lang="en-US" sz="2200" dirty="0"/>
          </a:p>
        </p:txBody>
      </p:sp>
      <p:sp>
        <p:nvSpPr>
          <p:cNvPr id="10" name="Text 7"/>
          <p:cNvSpPr/>
          <p:nvPr/>
        </p:nvSpPr>
        <p:spPr>
          <a:xfrm>
            <a:off x="7289244" y="5263991"/>
            <a:ext cx="2341602" cy="292656"/>
          </a:xfrm>
          <a:prstGeom prst="rect">
            <a:avLst/>
          </a:prstGeom>
          <a:noFill/>
          <a:ln/>
        </p:spPr>
        <p:txBody>
          <a:bodyPr wrap="none" lIns="0" tIns="0" rIns="0" bIns="0" rtlCol="0" anchor="t"/>
          <a:lstStyle/>
          <a:p>
            <a:pPr marL="0" indent="0" algn="l">
              <a:lnSpc>
                <a:spcPts val="2300"/>
              </a:lnSpc>
              <a:buNone/>
            </a:pPr>
            <a:r>
              <a:rPr lang="en-US" sz="1800" b="1" dirty="0">
                <a:solidFill>
                  <a:srgbClr val="2A2742"/>
                </a:solidFill>
                <a:latin typeface="Outfit Extra Bold" pitchFamily="34" charset="0"/>
                <a:ea typeface="Outfit Extra Bold" pitchFamily="34" charset="-122"/>
                <a:cs typeface="Outfit Extra Bold" pitchFamily="34" charset="-120"/>
              </a:rPr>
              <a:t>k-EYK Sınıflandırıcı</a:t>
            </a:r>
            <a:endParaRPr lang="en-US" sz="1800" dirty="0"/>
          </a:p>
        </p:txBody>
      </p:sp>
      <p:sp>
        <p:nvSpPr>
          <p:cNvPr id="11" name="Text 8"/>
          <p:cNvSpPr/>
          <p:nvPr/>
        </p:nvSpPr>
        <p:spPr>
          <a:xfrm>
            <a:off x="7289244" y="5669042"/>
            <a:ext cx="6685598" cy="299561"/>
          </a:xfrm>
          <a:prstGeom prst="rect">
            <a:avLst/>
          </a:prstGeom>
          <a:noFill/>
          <a:ln/>
        </p:spPr>
        <p:txBody>
          <a:bodyPr wrap="none" lIns="0" tIns="0" rIns="0" bIns="0" rtlCol="0" anchor="t"/>
          <a:lstStyle/>
          <a:p>
            <a:pPr marL="0" indent="0" algn="l">
              <a:lnSpc>
                <a:spcPts val="2350"/>
              </a:lnSpc>
              <a:buNone/>
            </a:pPr>
            <a:r>
              <a:rPr lang="en-US" sz="1450" dirty="0">
                <a:solidFill>
                  <a:srgbClr val="2A2742"/>
                </a:solidFill>
                <a:latin typeface="Arimo" pitchFamily="34" charset="0"/>
                <a:ea typeface="Arimo" pitchFamily="34" charset="-122"/>
                <a:cs typeface="Arimo" pitchFamily="34" charset="-120"/>
              </a:rPr>
              <a:t>Basit ve yüksek performanslı sınıflandırma algoritması.</a:t>
            </a:r>
            <a:endParaRPr lang="en-US" sz="1450" dirty="0"/>
          </a:p>
        </p:txBody>
      </p:sp>
      <p:sp>
        <p:nvSpPr>
          <p:cNvPr id="12" name="Shape 9"/>
          <p:cNvSpPr/>
          <p:nvPr/>
        </p:nvSpPr>
        <p:spPr>
          <a:xfrm>
            <a:off x="6540579" y="6753225"/>
            <a:ext cx="561975" cy="22860"/>
          </a:xfrm>
          <a:prstGeom prst="roundRect">
            <a:avLst>
              <a:gd name="adj" fmla="val 344178"/>
            </a:avLst>
          </a:prstGeom>
          <a:solidFill>
            <a:srgbClr val="BDB8DF"/>
          </a:solidFill>
          <a:ln/>
        </p:spPr>
      </p:sp>
      <p:sp>
        <p:nvSpPr>
          <p:cNvPr id="13" name="Shape 10"/>
          <p:cNvSpPr/>
          <p:nvPr/>
        </p:nvSpPr>
        <p:spPr>
          <a:xfrm>
            <a:off x="6141958" y="6553914"/>
            <a:ext cx="421481" cy="421481"/>
          </a:xfrm>
          <a:prstGeom prst="roundRect">
            <a:avLst>
              <a:gd name="adj" fmla="val 18667"/>
            </a:avLst>
          </a:prstGeom>
          <a:solidFill>
            <a:srgbClr val="E9E6FA"/>
          </a:solidFill>
          <a:ln w="7620">
            <a:solidFill>
              <a:srgbClr val="BDB8DF"/>
            </a:solidFill>
            <a:prstDash val="solid"/>
          </a:ln>
        </p:spPr>
      </p:sp>
      <p:sp>
        <p:nvSpPr>
          <p:cNvPr id="14" name="Text 11"/>
          <p:cNvSpPr/>
          <p:nvPr/>
        </p:nvSpPr>
        <p:spPr>
          <a:xfrm>
            <a:off x="6212205" y="6589038"/>
            <a:ext cx="280988" cy="351234"/>
          </a:xfrm>
          <a:prstGeom prst="rect">
            <a:avLst/>
          </a:prstGeom>
          <a:noFill/>
          <a:ln/>
        </p:spPr>
        <p:txBody>
          <a:bodyPr wrap="none" lIns="0" tIns="0" rIns="0" bIns="0" rtlCol="0" anchor="t"/>
          <a:lstStyle/>
          <a:p>
            <a:pPr marL="0" indent="0" algn="ctr">
              <a:lnSpc>
                <a:spcPts val="2200"/>
              </a:lnSpc>
              <a:buNone/>
            </a:pPr>
            <a:r>
              <a:rPr lang="en-US" sz="2200" b="1" dirty="0">
                <a:solidFill>
                  <a:srgbClr val="2A2742"/>
                </a:solidFill>
                <a:latin typeface="Outfit Extra Bold" pitchFamily="34" charset="0"/>
                <a:ea typeface="Outfit Extra Bold" pitchFamily="34" charset="-122"/>
                <a:cs typeface="Outfit Extra Bold" pitchFamily="34" charset="-120"/>
              </a:rPr>
              <a:t>2</a:t>
            </a:r>
            <a:endParaRPr lang="en-US" sz="2200" dirty="0"/>
          </a:p>
        </p:txBody>
      </p:sp>
      <p:sp>
        <p:nvSpPr>
          <p:cNvPr id="15" name="Text 12"/>
          <p:cNvSpPr/>
          <p:nvPr/>
        </p:nvSpPr>
        <p:spPr>
          <a:xfrm>
            <a:off x="7289244" y="6530459"/>
            <a:ext cx="2375416" cy="292656"/>
          </a:xfrm>
          <a:prstGeom prst="rect">
            <a:avLst/>
          </a:prstGeom>
          <a:noFill/>
          <a:ln/>
        </p:spPr>
        <p:txBody>
          <a:bodyPr wrap="none" lIns="0" tIns="0" rIns="0" bIns="0" rtlCol="0" anchor="t"/>
          <a:lstStyle/>
          <a:p>
            <a:pPr marL="0" indent="0" algn="l">
              <a:lnSpc>
                <a:spcPts val="2300"/>
              </a:lnSpc>
              <a:buNone/>
            </a:pPr>
            <a:r>
              <a:rPr lang="en-US" sz="1800" b="1" dirty="0">
                <a:solidFill>
                  <a:srgbClr val="2A2742"/>
                </a:solidFill>
                <a:latin typeface="Outfit Extra Bold" pitchFamily="34" charset="0"/>
                <a:ea typeface="Outfit Extra Bold" pitchFamily="34" charset="-122"/>
                <a:cs typeface="Outfit Extra Bold" pitchFamily="34" charset="-120"/>
              </a:rPr>
              <a:t>Performans Kriterleri</a:t>
            </a:r>
            <a:endParaRPr lang="en-US" sz="1800" dirty="0"/>
          </a:p>
        </p:txBody>
      </p:sp>
      <p:sp>
        <p:nvSpPr>
          <p:cNvPr id="16" name="Text 13"/>
          <p:cNvSpPr/>
          <p:nvPr/>
        </p:nvSpPr>
        <p:spPr>
          <a:xfrm>
            <a:off x="7289244" y="6935510"/>
            <a:ext cx="6685598" cy="299561"/>
          </a:xfrm>
          <a:prstGeom prst="rect">
            <a:avLst/>
          </a:prstGeom>
          <a:noFill/>
          <a:ln/>
        </p:spPr>
        <p:txBody>
          <a:bodyPr wrap="none" lIns="0" tIns="0" rIns="0" bIns="0" rtlCol="0" anchor="t"/>
          <a:lstStyle/>
          <a:p>
            <a:pPr marL="0" indent="0" algn="l">
              <a:lnSpc>
                <a:spcPts val="2350"/>
              </a:lnSpc>
              <a:buNone/>
            </a:pPr>
            <a:r>
              <a:rPr lang="en-US" sz="1450" dirty="0">
                <a:solidFill>
                  <a:srgbClr val="2A2742"/>
                </a:solidFill>
                <a:latin typeface="Arimo" pitchFamily="34" charset="0"/>
                <a:ea typeface="Arimo" pitchFamily="34" charset="-122"/>
                <a:cs typeface="Arimo" pitchFamily="34" charset="-120"/>
              </a:rPr>
              <a:t>Doğruluk, duyarlılık, özgüllük, keskinlik, F1 skoru, MCC.</a:t>
            </a:r>
            <a:endParaRPr lang="en-US" sz="1450" dirty="0"/>
          </a:p>
        </p:txBody>
      </p:sp>
      <p:sp>
        <p:nvSpPr>
          <p:cNvPr id="17" name="Dikdörtgen 16">
            <a:extLst>
              <a:ext uri="{FF2B5EF4-FFF2-40B4-BE49-F238E27FC236}">
                <a16:creationId xmlns:a16="http://schemas.microsoft.com/office/drawing/2014/main" id="{5B34107D-A494-4AE6-95F3-A943BA1A744F}"/>
              </a:ext>
            </a:extLst>
          </p:cNvPr>
          <p:cNvSpPr/>
          <p:nvPr/>
        </p:nvSpPr>
        <p:spPr>
          <a:xfrm>
            <a:off x="12514079" y="7759454"/>
            <a:ext cx="2116321" cy="470146"/>
          </a:xfrm>
          <a:prstGeom prst="rect">
            <a:avLst/>
          </a:prstGeom>
          <a:solidFill>
            <a:srgbClr val="EFEF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009055"/>
            <a:ext cx="8607862"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Deneysel Çalışmalar ve Sonuçlar</a:t>
            </a:r>
            <a:endParaRPr lang="en-US" sz="4450" dirty="0"/>
          </a:p>
        </p:txBody>
      </p:sp>
      <p:sp>
        <p:nvSpPr>
          <p:cNvPr id="3" name="Text 1"/>
          <p:cNvSpPr/>
          <p:nvPr/>
        </p:nvSpPr>
        <p:spPr>
          <a:xfrm>
            <a:off x="793790" y="2171462"/>
            <a:ext cx="13042821" cy="1088708"/>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Deneysel çalışmalar MATLAB'da gerçekleştirildi. Veri setinin %80'i eğitim ve %20'si test için ayrıldı. MobileNetV2 parametreleri eğitim aşamasında optimize edildi. K-EYK sınıflandırıcı için k değeri 5 olarak seçildi. Orijinal veri setinde MobileNetV2 ve k-EYK sınıflandırma doğruluk oranlarında sırasıyla %86,56 ve %89,72 başarım sağlandı.</a:t>
            </a:r>
            <a:endParaRPr lang="en-US" sz="1750" dirty="0"/>
          </a:p>
        </p:txBody>
      </p:sp>
      <p:sp>
        <p:nvSpPr>
          <p:cNvPr id="4" name="Text 2"/>
          <p:cNvSpPr/>
          <p:nvPr/>
        </p:nvSpPr>
        <p:spPr>
          <a:xfrm>
            <a:off x="793790" y="3515320"/>
            <a:ext cx="13042821" cy="1088708"/>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Veri çoğaltma yöntemleri kullanılarak ham veri seti 5 kat arttırıldığında, k-EYK sınıflandırıcıda doğruluk, duyarlılık, özgüllük, keskinlik, F1 skor ve MCC değerlendirme ölçütlerinde sırasıyla %96,44, %96,94, %96,13, %94,06, %95,48 ve 0,925 oranlarında başarım elde edildi.</a:t>
            </a:r>
            <a:endParaRPr lang="en-US" sz="1750" dirty="0"/>
          </a:p>
        </p:txBody>
      </p:sp>
      <p:sp>
        <p:nvSpPr>
          <p:cNvPr id="5" name="Text 3"/>
          <p:cNvSpPr/>
          <p:nvPr/>
        </p:nvSpPr>
        <p:spPr>
          <a:xfrm>
            <a:off x="793790" y="4972526"/>
            <a:ext cx="4120753" cy="748427"/>
          </a:xfrm>
          <a:prstGeom prst="rect">
            <a:avLst/>
          </a:prstGeom>
          <a:noFill/>
          <a:ln/>
        </p:spPr>
        <p:txBody>
          <a:bodyPr wrap="none" lIns="0" tIns="0" rIns="0" bIns="0" rtlCol="0" anchor="t"/>
          <a:lstStyle/>
          <a:p>
            <a:pPr marL="0" indent="0" algn="ctr">
              <a:lnSpc>
                <a:spcPts val="5850"/>
              </a:lnSpc>
              <a:buNone/>
            </a:pPr>
            <a:r>
              <a:rPr lang="en-US" sz="5850" b="1" dirty="0">
                <a:solidFill>
                  <a:srgbClr val="2A2742"/>
                </a:solidFill>
                <a:latin typeface="Outfit Extra Bold" pitchFamily="34" charset="0"/>
                <a:ea typeface="Outfit Extra Bold" pitchFamily="34" charset="-122"/>
                <a:cs typeface="Outfit Extra Bold" pitchFamily="34" charset="-120"/>
              </a:rPr>
              <a:t>96.44</a:t>
            </a:r>
            <a:endParaRPr lang="en-US" sz="5850" dirty="0"/>
          </a:p>
        </p:txBody>
      </p:sp>
      <p:sp>
        <p:nvSpPr>
          <p:cNvPr id="6" name="Text 4"/>
          <p:cNvSpPr/>
          <p:nvPr/>
        </p:nvSpPr>
        <p:spPr>
          <a:xfrm>
            <a:off x="1436489" y="6004322"/>
            <a:ext cx="2835235" cy="354330"/>
          </a:xfrm>
          <a:prstGeom prst="rect">
            <a:avLst/>
          </a:prstGeom>
          <a:noFill/>
          <a:ln/>
        </p:spPr>
        <p:txBody>
          <a:bodyPr wrap="none" lIns="0" tIns="0" rIns="0" bIns="0" rtlCol="0" anchor="t"/>
          <a:lstStyle/>
          <a:p>
            <a:pPr marL="0" indent="0" algn="ctr">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Doğruluk</a:t>
            </a:r>
            <a:endParaRPr lang="en-US" sz="2200" dirty="0"/>
          </a:p>
        </p:txBody>
      </p:sp>
      <p:sp>
        <p:nvSpPr>
          <p:cNvPr id="7" name="Text 5"/>
          <p:cNvSpPr/>
          <p:nvPr/>
        </p:nvSpPr>
        <p:spPr>
          <a:xfrm>
            <a:off x="793790" y="6494740"/>
            <a:ext cx="4120753" cy="725805"/>
          </a:xfrm>
          <a:prstGeom prst="rect">
            <a:avLst/>
          </a:prstGeom>
          <a:noFill/>
          <a:ln/>
        </p:spPr>
        <p:txBody>
          <a:bodyPr wrap="square" lIns="0" tIns="0" rIns="0" bIns="0" rtlCol="0" anchor="t"/>
          <a:lstStyle/>
          <a:p>
            <a:pPr marL="0" indent="0" algn="ctr">
              <a:lnSpc>
                <a:spcPts val="2850"/>
              </a:lnSpc>
              <a:buNone/>
            </a:pPr>
            <a:r>
              <a:rPr lang="en-US" sz="1750" dirty="0">
                <a:solidFill>
                  <a:srgbClr val="2A2742"/>
                </a:solidFill>
                <a:latin typeface="Arimo" pitchFamily="34" charset="0"/>
                <a:ea typeface="Arimo" pitchFamily="34" charset="-122"/>
                <a:cs typeface="Arimo" pitchFamily="34" charset="-120"/>
              </a:rPr>
              <a:t>k-EYK sınıflandırıcıda elde edilen doğruluk oranı.</a:t>
            </a:r>
            <a:endParaRPr lang="en-US" sz="1750" dirty="0"/>
          </a:p>
        </p:txBody>
      </p:sp>
      <p:sp>
        <p:nvSpPr>
          <p:cNvPr id="8" name="Text 6"/>
          <p:cNvSpPr/>
          <p:nvPr/>
        </p:nvSpPr>
        <p:spPr>
          <a:xfrm>
            <a:off x="5254704" y="4972526"/>
            <a:ext cx="4120872" cy="748427"/>
          </a:xfrm>
          <a:prstGeom prst="rect">
            <a:avLst/>
          </a:prstGeom>
          <a:noFill/>
          <a:ln/>
        </p:spPr>
        <p:txBody>
          <a:bodyPr wrap="none" lIns="0" tIns="0" rIns="0" bIns="0" rtlCol="0" anchor="t"/>
          <a:lstStyle/>
          <a:p>
            <a:pPr marL="0" indent="0" algn="ctr">
              <a:lnSpc>
                <a:spcPts val="5850"/>
              </a:lnSpc>
              <a:buNone/>
            </a:pPr>
            <a:r>
              <a:rPr lang="en-US" sz="5850" b="1" dirty="0">
                <a:solidFill>
                  <a:srgbClr val="2A2742"/>
                </a:solidFill>
                <a:latin typeface="Outfit Extra Bold" pitchFamily="34" charset="0"/>
                <a:ea typeface="Outfit Extra Bold" pitchFamily="34" charset="-122"/>
                <a:cs typeface="Outfit Extra Bold" pitchFamily="34" charset="-120"/>
              </a:rPr>
              <a:t>96.94</a:t>
            </a:r>
            <a:endParaRPr lang="en-US" sz="5850" dirty="0"/>
          </a:p>
        </p:txBody>
      </p:sp>
      <p:sp>
        <p:nvSpPr>
          <p:cNvPr id="9" name="Text 7"/>
          <p:cNvSpPr/>
          <p:nvPr/>
        </p:nvSpPr>
        <p:spPr>
          <a:xfrm>
            <a:off x="5897523" y="6004322"/>
            <a:ext cx="2835235" cy="354330"/>
          </a:xfrm>
          <a:prstGeom prst="rect">
            <a:avLst/>
          </a:prstGeom>
          <a:noFill/>
          <a:ln/>
        </p:spPr>
        <p:txBody>
          <a:bodyPr wrap="none" lIns="0" tIns="0" rIns="0" bIns="0" rtlCol="0" anchor="t"/>
          <a:lstStyle/>
          <a:p>
            <a:pPr marL="0" indent="0" algn="ctr">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Duyarlılık</a:t>
            </a:r>
            <a:endParaRPr lang="en-US" sz="2200" dirty="0"/>
          </a:p>
        </p:txBody>
      </p:sp>
      <p:sp>
        <p:nvSpPr>
          <p:cNvPr id="10" name="Text 8"/>
          <p:cNvSpPr/>
          <p:nvPr/>
        </p:nvSpPr>
        <p:spPr>
          <a:xfrm>
            <a:off x="5254704" y="6494740"/>
            <a:ext cx="4120872" cy="725805"/>
          </a:xfrm>
          <a:prstGeom prst="rect">
            <a:avLst/>
          </a:prstGeom>
          <a:noFill/>
          <a:ln/>
        </p:spPr>
        <p:txBody>
          <a:bodyPr wrap="square" lIns="0" tIns="0" rIns="0" bIns="0" rtlCol="0" anchor="t"/>
          <a:lstStyle/>
          <a:p>
            <a:pPr marL="0" indent="0" algn="ctr">
              <a:lnSpc>
                <a:spcPts val="2850"/>
              </a:lnSpc>
              <a:buNone/>
            </a:pPr>
            <a:r>
              <a:rPr lang="en-US" sz="1750" dirty="0">
                <a:solidFill>
                  <a:srgbClr val="2A2742"/>
                </a:solidFill>
                <a:latin typeface="Arimo" pitchFamily="34" charset="0"/>
                <a:ea typeface="Arimo" pitchFamily="34" charset="-122"/>
                <a:cs typeface="Arimo" pitchFamily="34" charset="-120"/>
              </a:rPr>
              <a:t>k-EYK sınıflandırıcıda elde edilen duyarlılık oranı.</a:t>
            </a:r>
            <a:endParaRPr lang="en-US" sz="1750" dirty="0"/>
          </a:p>
        </p:txBody>
      </p:sp>
      <p:sp>
        <p:nvSpPr>
          <p:cNvPr id="11" name="Text 9"/>
          <p:cNvSpPr/>
          <p:nvPr/>
        </p:nvSpPr>
        <p:spPr>
          <a:xfrm>
            <a:off x="9715738" y="4972526"/>
            <a:ext cx="4120753" cy="748427"/>
          </a:xfrm>
          <a:prstGeom prst="rect">
            <a:avLst/>
          </a:prstGeom>
          <a:noFill/>
          <a:ln/>
        </p:spPr>
        <p:txBody>
          <a:bodyPr wrap="none" lIns="0" tIns="0" rIns="0" bIns="0" rtlCol="0" anchor="t"/>
          <a:lstStyle/>
          <a:p>
            <a:pPr marL="0" indent="0" algn="ctr">
              <a:lnSpc>
                <a:spcPts val="5850"/>
              </a:lnSpc>
              <a:buNone/>
            </a:pPr>
            <a:r>
              <a:rPr lang="en-US" sz="5850" b="1" dirty="0">
                <a:solidFill>
                  <a:srgbClr val="2A2742"/>
                </a:solidFill>
                <a:latin typeface="Outfit Extra Bold" pitchFamily="34" charset="0"/>
                <a:ea typeface="Outfit Extra Bold" pitchFamily="34" charset="-122"/>
                <a:cs typeface="Outfit Extra Bold" pitchFamily="34" charset="-120"/>
              </a:rPr>
              <a:t>0.925</a:t>
            </a:r>
            <a:endParaRPr lang="en-US" sz="5850" dirty="0"/>
          </a:p>
        </p:txBody>
      </p:sp>
      <p:sp>
        <p:nvSpPr>
          <p:cNvPr id="12" name="Text 10"/>
          <p:cNvSpPr/>
          <p:nvPr/>
        </p:nvSpPr>
        <p:spPr>
          <a:xfrm>
            <a:off x="10358438" y="6004322"/>
            <a:ext cx="2835235" cy="354330"/>
          </a:xfrm>
          <a:prstGeom prst="rect">
            <a:avLst/>
          </a:prstGeom>
          <a:noFill/>
          <a:ln/>
        </p:spPr>
        <p:txBody>
          <a:bodyPr wrap="none" lIns="0" tIns="0" rIns="0" bIns="0" rtlCol="0" anchor="t"/>
          <a:lstStyle/>
          <a:p>
            <a:pPr marL="0" indent="0" algn="ctr">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MCC</a:t>
            </a:r>
            <a:endParaRPr lang="en-US" sz="2200" dirty="0"/>
          </a:p>
        </p:txBody>
      </p:sp>
      <p:sp>
        <p:nvSpPr>
          <p:cNvPr id="13" name="Text 11"/>
          <p:cNvSpPr/>
          <p:nvPr/>
        </p:nvSpPr>
        <p:spPr>
          <a:xfrm>
            <a:off x="9715738" y="6494740"/>
            <a:ext cx="4120753" cy="362903"/>
          </a:xfrm>
          <a:prstGeom prst="rect">
            <a:avLst/>
          </a:prstGeom>
          <a:noFill/>
          <a:ln/>
        </p:spPr>
        <p:txBody>
          <a:bodyPr wrap="none" lIns="0" tIns="0" rIns="0" bIns="0" rtlCol="0" anchor="t"/>
          <a:lstStyle/>
          <a:p>
            <a:pPr marL="0" indent="0" algn="ctr">
              <a:lnSpc>
                <a:spcPts val="2850"/>
              </a:lnSpc>
              <a:buNone/>
            </a:pPr>
            <a:r>
              <a:rPr lang="en-US" sz="1750" dirty="0">
                <a:solidFill>
                  <a:srgbClr val="2A2742"/>
                </a:solidFill>
                <a:latin typeface="Arimo" pitchFamily="34" charset="0"/>
                <a:ea typeface="Arimo" pitchFamily="34" charset="-122"/>
                <a:cs typeface="Arimo" pitchFamily="34" charset="-120"/>
              </a:rPr>
              <a:t>Matthews Korelasyon Katsayısı değeri.</a:t>
            </a:r>
            <a:endParaRPr lang="en-US" sz="1750" dirty="0"/>
          </a:p>
        </p:txBody>
      </p:sp>
      <p:sp>
        <p:nvSpPr>
          <p:cNvPr id="14" name="Dikdörtgen 13">
            <a:extLst>
              <a:ext uri="{FF2B5EF4-FFF2-40B4-BE49-F238E27FC236}">
                <a16:creationId xmlns:a16="http://schemas.microsoft.com/office/drawing/2014/main" id="{028F5E33-E48B-4776-9A64-7CCF8A864063}"/>
              </a:ext>
            </a:extLst>
          </p:cNvPr>
          <p:cNvSpPr/>
          <p:nvPr/>
        </p:nvSpPr>
        <p:spPr>
          <a:xfrm>
            <a:off x="12514079" y="7759454"/>
            <a:ext cx="2116321" cy="470146"/>
          </a:xfrm>
          <a:prstGeom prst="rect">
            <a:avLst/>
          </a:prstGeom>
          <a:solidFill>
            <a:srgbClr val="EFEF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10552"/>
          </a:xfrm>
          <a:prstGeom prst="rect">
            <a:avLst/>
          </a:prstGeom>
        </p:spPr>
      </p:pic>
      <p:sp>
        <p:nvSpPr>
          <p:cNvPr id="3" name="Text 0"/>
          <p:cNvSpPr/>
          <p:nvPr/>
        </p:nvSpPr>
        <p:spPr>
          <a:xfrm>
            <a:off x="702945" y="3224927"/>
            <a:ext cx="7375922" cy="627578"/>
          </a:xfrm>
          <a:prstGeom prst="rect">
            <a:avLst/>
          </a:prstGeom>
          <a:noFill/>
          <a:ln/>
        </p:spPr>
        <p:txBody>
          <a:bodyPr wrap="none" lIns="0" tIns="0" rIns="0" bIns="0" rtlCol="0" anchor="t"/>
          <a:lstStyle/>
          <a:p>
            <a:pPr marL="0" indent="0">
              <a:lnSpc>
                <a:spcPts val="4900"/>
              </a:lnSpc>
              <a:buNone/>
            </a:pPr>
            <a:r>
              <a:rPr lang="en-US" sz="3950" b="1" dirty="0">
                <a:solidFill>
                  <a:srgbClr val="231971"/>
                </a:solidFill>
                <a:latin typeface="Outfit Extra Bold" pitchFamily="34" charset="0"/>
                <a:ea typeface="Outfit Extra Bold" pitchFamily="34" charset="-122"/>
                <a:cs typeface="Outfit Extra Bold" pitchFamily="34" charset="-120"/>
              </a:rPr>
              <a:t>Sonuçlar ve Gelecek Çalışmalar</a:t>
            </a:r>
            <a:endParaRPr lang="en-US" sz="3950" dirty="0"/>
          </a:p>
        </p:txBody>
      </p:sp>
      <p:sp>
        <p:nvSpPr>
          <p:cNvPr id="4" name="Text 1"/>
          <p:cNvSpPr/>
          <p:nvPr/>
        </p:nvSpPr>
        <p:spPr>
          <a:xfrm>
            <a:off x="702945" y="4153733"/>
            <a:ext cx="13224510" cy="1285399"/>
          </a:xfrm>
          <a:prstGeom prst="rect">
            <a:avLst/>
          </a:prstGeom>
          <a:noFill/>
          <a:ln/>
        </p:spPr>
        <p:txBody>
          <a:bodyPr wrap="square" lIns="0" tIns="0" rIns="0" bIns="0" rtlCol="0" anchor="t"/>
          <a:lstStyle/>
          <a:p>
            <a:pPr marL="0" indent="0">
              <a:lnSpc>
                <a:spcPts val="2500"/>
              </a:lnSpc>
              <a:buNone/>
            </a:pPr>
            <a:r>
              <a:rPr lang="en-US" sz="1550" dirty="0">
                <a:solidFill>
                  <a:srgbClr val="2A2742"/>
                </a:solidFill>
                <a:latin typeface="Arimo" pitchFamily="34" charset="0"/>
                <a:ea typeface="Arimo" pitchFamily="34" charset="-122"/>
                <a:cs typeface="Arimo" pitchFamily="34" charset="-120"/>
              </a:rPr>
              <a:t>Bu çalışmada, MRG görüntülerini kullanarak otomatik beyin tümörü tespiti için etkili bir yöntem önerildi. Yöntem, MobileNetV2 ESA modelinden transfer öğrenmeye dayalı olarak derin öznitelik çıkarımı ve bu özniteliklerin k-EYK sınıflandırılmasını içerir. Deneysel sonuçlar, k-EYK sınıflandırıcı ile sınıflandırma doğruluğu %96,44'e ulaşmıştır. Önerilen bu yöntemin beyin tümörlerinin tespitinde uzmanlara karar vermede yardımcı olabileceği düşünülmektedir.</a:t>
            </a:r>
            <a:endParaRPr lang="en-US" sz="1550" dirty="0"/>
          </a:p>
        </p:txBody>
      </p:sp>
      <p:sp>
        <p:nvSpPr>
          <p:cNvPr id="5" name="Text 2"/>
          <p:cNvSpPr/>
          <p:nvPr/>
        </p:nvSpPr>
        <p:spPr>
          <a:xfrm>
            <a:off x="702945" y="5664994"/>
            <a:ext cx="13224510" cy="321350"/>
          </a:xfrm>
          <a:prstGeom prst="rect">
            <a:avLst/>
          </a:prstGeom>
          <a:noFill/>
          <a:ln/>
        </p:spPr>
        <p:txBody>
          <a:bodyPr wrap="none" lIns="0" tIns="0" rIns="0" bIns="0" rtlCol="0" anchor="t"/>
          <a:lstStyle/>
          <a:p>
            <a:pPr marL="0" indent="0">
              <a:lnSpc>
                <a:spcPts val="2500"/>
              </a:lnSpc>
              <a:buNone/>
            </a:pPr>
            <a:r>
              <a:rPr lang="en-US" sz="1550" dirty="0">
                <a:solidFill>
                  <a:srgbClr val="2A2742"/>
                </a:solidFill>
                <a:latin typeface="Arimo" pitchFamily="34" charset="0"/>
                <a:ea typeface="Arimo" pitchFamily="34" charset="-122"/>
                <a:cs typeface="Arimo" pitchFamily="34" charset="-120"/>
              </a:rPr>
              <a:t>Gelecekteki çalışmalarda, farklı beyin tümörlerini tespit etmek için büyük beyin tümörü veri kümeleri üzerinde yeni bir model oluşturmayı planlıyoruz.</a:t>
            </a:r>
            <a:endParaRPr lang="en-US" sz="1550" dirty="0"/>
          </a:p>
        </p:txBody>
      </p:sp>
      <p:sp>
        <p:nvSpPr>
          <p:cNvPr id="6" name="Shape 3"/>
          <p:cNvSpPr/>
          <p:nvPr/>
        </p:nvSpPr>
        <p:spPr>
          <a:xfrm>
            <a:off x="702945" y="6438067"/>
            <a:ext cx="451842" cy="451842"/>
          </a:xfrm>
          <a:prstGeom prst="roundRect">
            <a:avLst>
              <a:gd name="adj" fmla="val 18669"/>
            </a:avLst>
          </a:prstGeom>
          <a:solidFill>
            <a:srgbClr val="E9E6FA"/>
          </a:solidFill>
          <a:ln w="7620">
            <a:solidFill>
              <a:srgbClr val="BDB8DF"/>
            </a:solidFill>
            <a:prstDash val="solid"/>
          </a:ln>
        </p:spPr>
      </p:sp>
      <p:sp>
        <p:nvSpPr>
          <p:cNvPr id="7" name="Text 4"/>
          <p:cNvSpPr/>
          <p:nvPr/>
        </p:nvSpPr>
        <p:spPr>
          <a:xfrm>
            <a:off x="778193" y="6475690"/>
            <a:ext cx="301228" cy="376476"/>
          </a:xfrm>
          <a:prstGeom prst="rect">
            <a:avLst/>
          </a:prstGeom>
          <a:noFill/>
          <a:ln/>
        </p:spPr>
        <p:txBody>
          <a:bodyPr wrap="none" lIns="0" tIns="0" rIns="0" bIns="0" rtlCol="0" anchor="t"/>
          <a:lstStyle/>
          <a:p>
            <a:pPr marL="0" indent="0" algn="ctr">
              <a:lnSpc>
                <a:spcPts val="2350"/>
              </a:lnSpc>
              <a:buNone/>
            </a:pPr>
            <a:r>
              <a:rPr lang="en-US" sz="2350" b="1" dirty="0">
                <a:solidFill>
                  <a:srgbClr val="2A2742"/>
                </a:solidFill>
                <a:latin typeface="Outfit Extra Bold" pitchFamily="34" charset="0"/>
                <a:ea typeface="Outfit Extra Bold" pitchFamily="34" charset="-122"/>
                <a:cs typeface="Outfit Extra Bold" pitchFamily="34" charset="-120"/>
              </a:rPr>
              <a:t>1</a:t>
            </a:r>
            <a:endParaRPr lang="en-US" sz="2350" dirty="0"/>
          </a:p>
        </p:txBody>
      </p:sp>
      <p:sp>
        <p:nvSpPr>
          <p:cNvPr id="8" name="Text 5"/>
          <p:cNvSpPr/>
          <p:nvPr/>
        </p:nvSpPr>
        <p:spPr>
          <a:xfrm>
            <a:off x="1355527" y="6438067"/>
            <a:ext cx="2510552" cy="313849"/>
          </a:xfrm>
          <a:prstGeom prst="rect">
            <a:avLst/>
          </a:prstGeom>
          <a:noFill/>
          <a:ln/>
        </p:spPr>
        <p:txBody>
          <a:bodyPr wrap="none" lIns="0" tIns="0" rIns="0" bIns="0" rtlCol="0" anchor="t"/>
          <a:lstStyle/>
          <a:p>
            <a:pPr marL="0" indent="0">
              <a:lnSpc>
                <a:spcPts val="2450"/>
              </a:lnSpc>
              <a:buNone/>
            </a:pPr>
            <a:r>
              <a:rPr lang="en-US" sz="1950" b="1" dirty="0">
                <a:solidFill>
                  <a:srgbClr val="2A2742"/>
                </a:solidFill>
                <a:latin typeface="Outfit Extra Bold" pitchFamily="34" charset="0"/>
                <a:ea typeface="Outfit Extra Bold" pitchFamily="34" charset="-122"/>
                <a:cs typeface="Outfit Extra Bold" pitchFamily="34" charset="-120"/>
              </a:rPr>
              <a:t>Yüksek Doğruluk</a:t>
            </a:r>
            <a:endParaRPr lang="en-US" sz="1950" dirty="0"/>
          </a:p>
        </p:txBody>
      </p:sp>
      <p:sp>
        <p:nvSpPr>
          <p:cNvPr id="9" name="Text 6"/>
          <p:cNvSpPr/>
          <p:nvPr/>
        </p:nvSpPr>
        <p:spPr>
          <a:xfrm>
            <a:off x="1355527" y="6872407"/>
            <a:ext cx="3621762" cy="642699"/>
          </a:xfrm>
          <a:prstGeom prst="rect">
            <a:avLst/>
          </a:prstGeom>
          <a:noFill/>
          <a:ln/>
        </p:spPr>
        <p:txBody>
          <a:bodyPr wrap="square" lIns="0" tIns="0" rIns="0" bIns="0" rtlCol="0" anchor="t"/>
          <a:lstStyle/>
          <a:p>
            <a:pPr marL="0" indent="0">
              <a:lnSpc>
                <a:spcPts val="2500"/>
              </a:lnSpc>
              <a:buNone/>
            </a:pPr>
            <a:r>
              <a:rPr lang="en-US" sz="1550" dirty="0">
                <a:solidFill>
                  <a:srgbClr val="2A2742"/>
                </a:solidFill>
                <a:latin typeface="Arimo" pitchFamily="34" charset="0"/>
                <a:ea typeface="Arimo" pitchFamily="34" charset="-122"/>
                <a:cs typeface="Arimo" pitchFamily="34" charset="-120"/>
              </a:rPr>
              <a:t>k-EYK sınıflandırıcı ile %96,44 doğruluk oranı.</a:t>
            </a:r>
            <a:endParaRPr lang="en-US" sz="1550" dirty="0"/>
          </a:p>
        </p:txBody>
      </p:sp>
      <p:sp>
        <p:nvSpPr>
          <p:cNvPr id="10" name="Shape 7"/>
          <p:cNvSpPr/>
          <p:nvPr/>
        </p:nvSpPr>
        <p:spPr>
          <a:xfrm>
            <a:off x="5178028" y="6438067"/>
            <a:ext cx="451842" cy="451842"/>
          </a:xfrm>
          <a:prstGeom prst="roundRect">
            <a:avLst>
              <a:gd name="adj" fmla="val 18669"/>
            </a:avLst>
          </a:prstGeom>
          <a:solidFill>
            <a:srgbClr val="E9E6FA"/>
          </a:solidFill>
          <a:ln w="7620">
            <a:solidFill>
              <a:srgbClr val="BDB8DF"/>
            </a:solidFill>
            <a:prstDash val="solid"/>
          </a:ln>
        </p:spPr>
      </p:sp>
      <p:sp>
        <p:nvSpPr>
          <p:cNvPr id="11" name="Text 8"/>
          <p:cNvSpPr/>
          <p:nvPr/>
        </p:nvSpPr>
        <p:spPr>
          <a:xfrm>
            <a:off x="5253276" y="6475690"/>
            <a:ext cx="301228" cy="376476"/>
          </a:xfrm>
          <a:prstGeom prst="rect">
            <a:avLst/>
          </a:prstGeom>
          <a:noFill/>
          <a:ln/>
        </p:spPr>
        <p:txBody>
          <a:bodyPr wrap="none" lIns="0" tIns="0" rIns="0" bIns="0" rtlCol="0" anchor="t"/>
          <a:lstStyle/>
          <a:p>
            <a:pPr marL="0" indent="0" algn="ctr">
              <a:lnSpc>
                <a:spcPts val="2350"/>
              </a:lnSpc>
              <a:buNone/>
            </a:pPr>
            <a:r>
              <a:rPr lang="en-US" sz="2350" b="1" dirty="0">
                <a:solidFill>
                  <a:srgbClr val="2A2742"/>
                </a:solidFill>
                <a:latin typeface="Outfit Extra Bold" pitchFamily="34" charset="0"/>
                <a:ea typeface="Outfit Extra Bold" pitchFamily="34" charset="-122"/>
                <a:cs typeface="Outfit Extra Bold" pitchFamily="34" charset="-120"/>
              </a:rPr>
              <a:t>2</a:t>
            </a:r>
            <a:endParaRPr lang="en-US" sz="2350" dirty="0"/>
          </a:p>
        </p:txBody>
      </p:sp>
      <p:sp>
        <p:nvSpPr>
          <p:cNvPr id="12" name="Text 9"/>
          <p:cNvSpPr/>
          <p:nvPr/>
        </p:nvSpPr>
        <p:spPr>
          <a:xfrm>
            <a:off x="5830610" y="6438067"/>
            <a:ext cx="2510552" cy="313849"/>
          </a:xfrm>
          <a:prstGeom prst="rect">
            <a:avLst/>
          </a:prstGeom>
          <a:noFill/>
          <a:ln/>
        </p:spPr>
        <p:txBody>
          <a:bodyPr wrap="none" lIns="0" tIns="0" rIns="0" bIns="0" rtlCol="0" anchor="t"/>
          <a:lstStyle/>
          <a:p>
            <a:pPr marL="0" indent="0">
              <a:lnSpc>
                <a:spcPts val="2450"/>
              </a:lnSpc>
              <a:buNone/>
            </a:pPr>
            <a:r>
              <a:rPr lang="en-US" sz="1950" b="1" dirty="0">
                <a:solidFill>
                  <a:srgbClr val="2A2742"/>
                </a:solidFill>
                <a:latin typeface="Outfit Extra Bold" pitchFamily="34" charset="0"/>
                <a:ea typeface="Outfit Extra Bold" pitchFamily="34" charset="-122"/>
                <a:cs typeface="Outfit Extra Bold" pitchFamily="34" charset="-120"/>
              </a:rPr>
              <a:t>Uzman Desteği</a:t>
            </a:r>
            <a:endParaRPr lang="en-US" sz="1950" dirty="0"/>
          </a:p>
        </p:txBody>
      </p:sp>
      <p:sp>
        <p:nvSpPr>
          <p:cNvPr id="13" name="Text 10"/>
          <p:cNvSpPr/>
          <p:nvPr/>
        </p:nvSpPr>
        <p:spPr>
          <a:xfrm>
            <a:off x="5830610" y="6872407"/>
            <a:ext cx="3621762" cy="642699"/>
          </a:xfrm>
          <a:prstGeom prst="rect">
            <a:avLst/>
          </a:prstGeom>
          <a:noFill/>
          <a:ln/>
        </p:spPr>
        <p:txBody>
          <a:bodyPr wrap="square" lIns="0" tIns="0" rIns="0" bIns="0" rtlCol="0" anchor="t"/>
          <a:lstStyle/>
          <a:p>
            <a:pPr marL="0" indent="0">
              <a:lnSpc>
                <a:spcPts val="2500"/>
              </a:lnSpc>
              <a:buNone/>
            </a:pPr>
            <a:r>
              <a:rPr lang="en-US" sz="1550" dirty="0">
                <a:solidFill>
                  <a:srgbClr val="2A2742"/>
                </a:solidFill>
                <a:latin typeface="Arimo" pitchFamily="34" charset="0"/>
                <a:ea typeface="Arimo" pitchFamily="34" charset="-122"/>
                <a:cs typeface="Arimo" pitchFamily="34" charset="-120"/>
              </a:rPr>
              <a:t>Yöntem, uzmanlara karar vermede yardımcı olabilir.</a:t>
            </a:r>
            <a:endParaRPr lang="en-US" sz="1550" dirty="0"/>
          </a:p>
        </p:txBody>
      </p:sp>
      <p:sp>
        <p:nvSpPr>
          <p:cNvPr id="14" name="Shape 11"/>
          <p:cNvSpPr/>
          <p:nvPr/>
        </p:nvSpPr>
        <p:spPr>
          <a:xfrm>
            <a:off x="9653111" y="6438067"/>
            <a:ext cx="451842" cy="451842"/>
          </a:xfrm>
          <a:prstGeom prst="roundRect">
            <a:avLst>
              <a:gd name="adj" fmla="val 18669"/>
            </a:avLst>
          </a:prstGeom>
          <a:solidFill>
            <a:srgbClr val="E9E6FA"/>
          </a:solidFill>
          <a:ln w="7620">
            <a:solidFill>
              <a:srgbClr val="BDB8DF"/>
            </a:solidFill>
            <a:prstDash val="solid"/>
          </a:ln>
        </p:spPr>
      </p:sp>
      <p:sp>
        <p:nvSpPr>
          <p:cNvPr id="15" name="Text 12"/>
          <p:cNvSpPr/>
          <p:nvPr/>
        </p:nvSpPr>
        <p:spPr>
          <a:xfrm>
            <a:off x="9728359" y="6475690"/>
            <a:ext cx="301228" cy="376476"/>
          </a:xfrm>
          <a:prstGeom prst="rect">
            <a:avLst/>
          </a:prstGeom>
          <a:noFill/>
          <a:ln/>
        </p:spPr>
        <p:txBody>
          <a:bodyPr wrap="none" lIns="0" tIns="0" rIns="0" bIns="0" rtlCol="0" anchor="t"/>
          <a:lstStyle/>
          <a:p>
            <a:pPr marL="0" indent="0" algn="ctr">
              <a:lnSpc>
                <a:spcPts val="2350"/>
              </a:lnSpc>
              <a:buNone/>
            </a:pPr>
            <a:r>
              <a:rPr lang="en-US" sz="2350" b="1" dirty="0">
                <a:solidFill>
                  <a:srgbClr val="2A2742"/>
                </a:solidFill>
                <a:latin typeface="Outfit Extra Bold" pitchFamily="34" charset="0"/>
                <a:ea typeface="Outfit Extra Bold" pitchFamily="34" charset="-122"/>
                <a:cs typeface="Outfit Extra Bold" pitchFamily="34" charset="-120"/>
              </a:rPr>
              <a:t>3</a:t>
            </a:r>
            <a:endParaRPr lang="en-US" sz="2350" dirty="0"/>
          </a:p>
        </p:txBody>
      </p:sp>
      <p:sp>
        <p:nvSpPr>
          <p:cNvPr id="16" name="Text 13"/>
          <p:cNvSpPr/>
          <p:nvPr/>
        </p:nvSpPr>
        <p:spPr>
          <a:xfrm>
            <a:off x="10305693" y="6438067"/>
            <a:ext cx="2510552" cy="313849"/>
          </a:xfrm>
          <a:prstGeom prst="rect">
            <a:avLst/>
          </a:prstGeom>
          <a:noFill/>
          <a:ln/>
        </p:spPr>
        <p:txBody>
          <a:bodyPr wrap="none" lIns="0" tIns="0" rIns="0" bIns="0" rtlCol="0" anchor="t"/>
          <a:lstStyle/>
          <a:p>
            <a:pPr marL="0" indent="0">
              <a:lnSpc>
                <a:spcPts val="2450"/>
              </a:lnSpc>
              <a:buNone/>
            </a:pPr>
            <a:r>
              <a:rPr lang="en-US" sz="1950" b="1" dirty="0">
                <a:solidFill>
                  <a:srgbClr val="2A2742"/>
                </a:solidFill>
                <a:latin typeface="Outfit Extra Bold" pitchFamily="34" charset="0"/>
                <a:ea typeface="Outfit Extra Bold" pitchFamily="34" charset="-122"/>
                <a:cs typeface="Outfit Extra Bold" pitchFamily="34" charset="-120"/>
              </a:rPr>
              <a:t>Gelecek Çalışmalar</a:t>
            </a:r>
            <a:endParaRPr lang="en-US" sz="1950" dirty="0"/>
          </a:p>
        </p:txBody>
      </p:sp>
      <p:sp>
        <p:nvSpPr>
          <p:cNvPr id="17" name="Text 14"/>
          <p:cNvSpPr/>
          <p:nvPr/>
        </p:nvSpPr>
        <p:spPr>
          <a:xfrm>
            <a:off x="10305693" y="6872407"/>
            <a:ext cx="3621762" cy="642699"/>
          </a:xfrm>
          <a:prstGeom prst="rect">
            <a:avLst/>
          </a:prstGeom>
          <a:noFill/>
          <a:ln/>
        </p:spPr>
        <p:txBody>
          <a:bodyPr wrap="square" lIns="0" tIns="0" rIns="0" bIns="0" rtlCol="0" anchor="t"/>
          <a:lstStyle/>
          <a:p>
            <a:pPr marL="0" indent="0">
              <a:lnSpc>
                <a:spcPts val="2500"/>
              </a:lnSpc>
              <a:buNone/>
            </a:pPr>
            <a:r>
              <a:rPr lang="en-US" sz="1550" dirty="0">
                <a:solidFill>
                  <a:srgbClr val="2A2742"/>
                </a:solidFill>
                <a:latin typeface="Arimo" pitchFamily="34" charset="0"/>
                <a:ea typeface="Arimo" pitchFamily="34" charset="-122"/>
                <a:cs typeface="Arimo" pitchFamily="34" charset="-120"/>
              </a:rPr>
              <a:t>Farklı beyin tümörleri için yeni modeller oluşturulacak.</a:t>
            </a:r>
            <a:endParaRPr lang="en-US" sz="1550" dirty="0"/>
          </a:p>
        </p:txBody>
      </p:sp>
      <p:sp>
        <p:nvSpPr>
          <p:cNvPr id="18" name="Dikdörtgen 17">
            <a:extLst>
              <a:ext uri="{FF2B5EF4-FFF2-40B4-BE49-F238E27FC236}">
                <a16:creationId xmlns:a16="http://schemas.microsoft.com/office/drawing/2014/main" id="{E80C3774-9CF6-4E2D-B2AB-D70E45279D9E}"/>
              </a:ext>
            </a:extLst>
          </p:cNvPr>
          <p:cNvSpPr/>
          <p:nvPr/>
        </p:nvSpPr>
        <p:spPr>
          <a:xfrm>
            <a:off x="12514079" y="7759454"/>
            <a:ext cx="2116321" cy="470146"/>
          </a:xfrm>
          <a:prstGeom prst="rect">
            <a:avLst/>
          </a:prstGeom>
          <a:solidFill>
            <a:srgbClr val="EFEF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996</Words>
  <Application>Microsoft Office PowerPoint</Application>
  <PresentationFormat>Özel</PresentationFormat>
  <Paragraphs>79</Paragraphs>
  <Slides>8</Slides>
  <Notes>8</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8</vt:i4>
      </vt:variant>
    </vt:vector>
  </HeadingPairs>
  <TitlesOfParts>
    <vt:vector size="13" baseType="lpstr">
      <vt:lpstr>Outfit Extra Bold</vt:lpstr>
      <vt:lpstr>Calibri</vt:lpstr>
      <vt:lpstr>Arial</vt:lpstr>
      <vt:lpstr>Arimo</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muhsin</cp:lastModifiedBy>
  <cp:revision>2</cp:revision>
  <dcterms:created xsi:type="dcterms:W3CDTF">2025-03-10T17:53:30Z</dcterms:created>
  <dcterms:modified xsi:type="dcterms:W3CDTF">2025-03-10T17:57:15Z</dcterms:modified>
</cp:coreProperties>
</file>